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5" r:id="rId2"/>
    <p:sldId id="261" r:id="rId3"/>
    <p:sldId id="308" r:id="rId4"/>
    <p:sldId id="314" r:id="rId5"/>
    <p:sldId id="262" r:id="rId6"/>
    <p:sldId id="266" r:id="rId7"/>
    <p:sldId id="270" r:id="rId8"/>
    <p:sldId id="271" r:id="rId9"/>
    <p:sldId id="272" r:id="rId10"/>
    <p:sldId id="273" r:id="rId11"/>
    <p:sldId id="299" r:id="rId12"/>
    <p:sldId id="274" r:id="rId13"/>
    <p:sldId id="301" r:id="rId14"/>
    <p:sldId id="303" r:id="rId15"/>
    <p:sldId id="288" r:id="rId16"/>
    <p:sldId id="304" r:id="rId17"/>
    <p:sldId id="286" r:id="rId18"/>
    <p:sldId id="310" r:id="rId19"/>
    <p:sldId id="277" r:id="rId20"/>
    <p:sldId id="305" r:id="rId21"/>
    <p:sldId id="297" r:id="rId22"/>
    <p:sldId id="312" r:id="rId23"/>
    <p:sldId id="311" r:id="rId24"/>
    <p:sldId id="298" r:id="rId25"/>
    <p:sldId id="289" r:id="rId26"/>
    <p:sldId id="290" r:id="rId27"/>
    <p:sldId id="291" r:id="rId28"/>
    <p:sldId id="292" r:id="rId29"/>
    <p:sldId id="293" r:id="rId30"/>
    <p:sldId id="294" r:id="rId31"/>
    <p:sldId id="313" r:id="rId32"/>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D12C75E-8513-4573-B2DC-E365E1315384}" type="datetimeFigureOut">
              <a:rPr lang="el-GR" smtClean="0"/>
              <a:t>29/3/2022</a:t>
            </a:fld>
            <a:endParaRPr lang="el-GR"/>
          </a:p>
        </p:txBody>
      </p:sp>
      <p:sp>
        <p:nvSpPr>
          <p:cNvPr id="4" name="Θέση υποσέλιδου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B70675B-B3B5-4D8A-AD32-19A8291FFAF1}" type="slidenum">
              <a:rPr lang="el-GR" smtClean="0"/>
              <a:t>‹#›</a:t>
            </a:fld>
            <a:endParaRPr lang="el-GR"/>
          </a:p>
        </p:txBody>
      </p:sp>
    </p:spTree>
    <p:extLst>
      <p:ext uri="{BB962C8B-B14F-4D97-AF65-F5344CB8AC3E}">
        <p14:creationId xmlns:p14="http://schemas.microsoft.com/office/powerpoint/2010/main" val="300309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4AB8F7-9631-4FA6-807F-69F72AD0FF48}" type="datetimeFigureOut">
              <a:rPr lang="el-GR" smtClean="0"/>
              <a:t>29/3/2022</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5397E68-21D0-4DA1-B2F9-68A99214BCD3}" type="slidenum">
              <a:rPr lang="el-GR" smtClean="0"/>
              <a:t>‹#›</a:t>
            </a:fld>
            <a:endParaRPr lang="el-GR"/>
          </a:p>
        </p:txBody>
      </p:sp>
    </p:spTree>
    <p:extLst>
      <p:ext uri="{BB962C8B-B14F-4D97-AF65-F5344CB8AC3E}">
        <p14:creationId xmlns:p14="http://schemas.microsoft.com/office/powerpoint/2010/main" val="304271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3</a:t>
            </a:fld>
            <a:endParaRPr lang="el-GR"/>
          </a:p>
        </p:txBody>
      </p:sp>
    </p:spTree>
    <p:extLst>
      <p:ext uri="{BB962C8B-B14F-4D97-AF65-F5344CB8AC3E}">
        <p14:creationId xmlns:p14="http://schemas.microsoft.com/office/powerpoint/2010/main" val="146521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13</a:t>
            </a:fld>
            <a:endParaRPr lang="el-GR"/>
          </a:p>
        </p:txBody>
      </p:sp>
    </p:spTree>
    <p:extLst>
      <p:ext uri="{BB962C8B-B14F-4D97-AF65-F5344CB8AC3E}">
        <p14:creationId xmlns:p14="http://schemas.microsoft.com/office/powerpoint/2010/main" val="153467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14</a:t>
            </a:fld>
            <a:endParaRPr lang="el-GR"/>
          </a:p>
        </p:txBody>
      </p:sp>
    </p:spTree>
    <p:extLst>
      <p:ext uri="{BB962C8B-B14F-4D97-AF65-F5344CB8AC3E}">
        <p14:creationId xmlns:p14="http://schemas.microsoft.com/office/powerpoint/2010/main" val="27032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15</a:t>
            </a:fld>
            <a:endParaRPr lang="el-GR"/>
          </a:p>
        </p:txBody>
      </p:sp>
    </p:spTree>
    <p:extLst>
      <p:ext uri="{BB962C8B-B14F-4D97-AF65-F5344CB8AC3E}">
        <p14:creationId xmlns:p14="http://schemas.microsoft.com/office/powerpoint/2010/main" val="209214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16</a:t>
            </a:fld>
            <a:endParaRPr lang="el-GR"/>
          </a:p>
        </p:txBody>
      </p:sp>
    </p:spTree>
    <p:extLst>
      <p:ext uri="{BB962C8B-B14F-4D97-AF65-F5344CB8AC3E}">
        <p14:creationId xmlns:p14="http://schemas.microsoft.com/office/powerpoint/2010/main" val="208426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17</a:t>
            </a:fld>
            <a:endParaRPr lang="el-GR"/>
          </a:p>
        </p:txBody>
      </p:sp>
    </p:spTree>
    <p:extLst>
      <p:ext uri="{BB962C8B-B14F-4D97-AF65-F5344CB8AC3E}">
        <p14:creationId xmlns:p14="http://schemas.microsoft.com/office/powerpoint/2010/main" val="10528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18</a:t>
            </a:fld>
            <a:endParaRPr lang="el-GR"/>
          </a:p>
        </p:txBody>
      </p:sp>
    </p:spTree>
    <p:extLst>
      <p:ext uri="{BB962C8B-B14F-4D97-AF65-F5344CB8AC3E}">
        <p14:creationId xmlns:p14="http://schemas.microsoft.com/office/powerpoint/2010/main" val="73013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19</a:t>
            </a:fld>
            <a:endParaRPr lang="el-GR"/>
          </a:p>
        </p:txBody>
      </p:sp>
    </p:spTree>
    <p:extLst>
      <p:ext uri="{BB962C8B-B14F-4D97-AF65-F5344CB8AC3E}">
        <p14:creationId xmlns:p14="http://schemas.microsoft.com/office/powerpoint/2010/main" val="253883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20</a:t>
            </a:fld>
            <a:endParaRPr lang="el-GR"/>
          </a:p>
        </p:txBody>
      </p:sp>
    </p:spTree>
    <p:extLst>
      <p:ext uri="{BB962C8B-B14F-4D97-AF65-F5344CB8AC3E}">
        <p14:creationId xmlns:p14="http://schemas.microsoft.com/office/powerpoint/2010/main" val="147601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21</a:t>
            </a:fld>
            <a:endParaRPr lang="el-GR"/>
          </a:p>
        </p:txBody>
      </p:sp>
    </p:spTree>
    <p:extLst>
      <p:ext uri="{BB962C8B-B14F-4D97-AF65-F5344CB8AC3E}">
        <p14:creationId xmlns:p14="http://schemas.microsoft.com/office/powerpoint/2010/main" val="233169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22</a:t>
            </a:fld>
            <a:endParaRPr lang="el-GR"/>
          </a:p>
        </p:txBody>
      </p:sp>
    </p:spTree>
    <p:extLst>
      <p:ext uri="{BB962C8B-B14F-4D97-AF65-F5344CB8AC3E}">
        <p14:creationId xmlns:p14="http://schemas.microsoft.com/office/powerpoint/2010/main" val="9585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5</a:t>
            </a:fld>
            <a:endParaRPr lang="el-GR"/>
          </a:p>
        </p:txBody>
      </p:sp>
    </p:spTree>
    <p:extLst>
      <p:ext uri="{BB962C8B-B14F-4D97-AF65-F5344CB8AC3E}">
        <p14:creationId xmlns:p14="http://schemas.microsoft.com/office/powerpoint/2010/main" val="326706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23</a:t>
            </a:fld>
            <a:endParaRPr lang="el-GR"/>
          </a:p>
        </p:txBody>
      </p:sp>
    </p:spTree>
    <p:extLst>
      <p:ext uri="{BB962C8B-B14F-4D97-AF65-F5344CB8AC3E}">
        <p14:creationId xmlns:p14="http://schemas.microsoft.com/office/powerpoint/2010/main" val="2234540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24</a:t>
            </a:fld>
            <a:endParaRPr lang="el-GR"/>
          </a:p>
        </p:txBody>
      </p:sp>
    </p:spTree>
    <p:extLst>
      <p:ext uri="{BB962C8B-B14F-4D97-AF65-F5344CB8AC3E}">
        <p14:creationId xmlns:p14="http://schemas.microsoft.com/office/powerpoint/2010/main" val="1111074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25</a:t>
            </a:fld>
            <a:endParaRPr lang="el-GR"/>
          </a:p>
        </p:txBody>
      </p:sp>
    </p:spTree>
    <p:extLst>
      <p:ext uri="{BB962C8B-B14F-4D97-AF65-F5344CB8AC3E}">
        <p14:creationId xmlns:p14="http://schemas.microsoft.com/office/powerpoint/2010/main" val="994976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26</a:t>
            </a:fld>
            <a:endParaRPr lang="el-GR"/>
          </a:p>
        </p:txBody>
      </p:sp>
    </p:spTree>
    <p:extLst>
      <p:ext uri="{BB962C8B-B14F-4D97-AF65-F5344CB8AC3E}">
        <p14:creationId xmlns:p14="http://schemas.microsoft.com/office/powerpoint/2010/main" val="99773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27</a:t>
            </a:fld>
            <a:endParaRPr lang="el-GR"/>
          </a:p>
        </p:txBody>
      </p:sp>
    </p:spTree>
    <p:extLst>
      <p:ext uri="{BB962C8B-B14F-4D97-AF65-F5344CB8AC3E}">
        <p14:creationId xmlns:p14="http://schemas.microsoft.com/office/powerpoint/2010/main" val="54700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28</a:t>
            </a:fld>
            <a:endParaRPr lang="el-GR"/>
          </a:p>
        </p:txBody>
      </p:sp>
    </p:spTree>
    <p:extLst>
      <p:ext uri="{BB962C8B-B14F-4D97-AF65-F5344CB8AC3E}">
        <p14:creationId xmlns:p14="http://schemas.microsoft.com/office/powerpoint/2010/main" val="144950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29</a:t>
            </a:fld>
            <a:endParaRPr lang="el-GR"/>
          </a:p>
        </p:txBody>
      </p:sp>
    </p:spTree>
    <p:extLst>
      <p:ext uri="{BB962C8B-B14F-4D97-AF65-F5344CB8AC3E}">
        <p14:creationId xmlns:p14="http://schemas.microsoft.com/office/powerpoint/2010/main" val="192953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30</a:t>
            </a:fld>
            <a:endParaRPr lang="el-GR"/>
          </a:p>
        </p:txBody>
      </p:sp>
    </p:spTree>
    <p:extLst>
      <p:ext uri="{BB962C8B-B14F-4D97-AF65-F5344CB8AC3E}">
        <p14:creationId xmlns:p14="http://schemas.microsoft.com/office/powerpoint/2010/main" val="347909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6</a:t>
            </a:fld>
            <a:endParaRPr lang="el-GR"/>
          </a:p>
        </p:txBody>
      </p:sp>
    </p:spTree>
    <p:extLst>
      <p:ext uri="{BB962C8B-B14F-4D97-AF65-F5344CB8AC3E}">
        <p14:creationId xmlns:p14="http://schemas.microsoft.com/office/powerpoint/2010/main" val="140271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7</a:t>
            </a:fld>
            <a:endParaRPr lang="el-GR"/>
          </a:p>
        </p:txBody>
      </p:sp>
    </p:spTree>
    <p:extLst>
      <p:ext uri="{BB962C8B-B14F-4D97-AF65-F5344CB8AC3E}">
        <p14:creationId xmlns:p14="http://schemas.microsoft.com/office/powerpoint/2010/main" val="393735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8</a:t>
            </a:fld>
            <a:endParaRPr lang="el-GR"/>
          </a:p>
        </p:txBody>
      </p:sp>
    </p:spTree>
    <p:extLst>
      <p:ext uri="{BB962C8B-B14F-4D97-AF65-F5344CB8AC3E}">
        <p14:creationId xmlns:p14="http://schemas.microsoft.com/office/powerpoint/2010/main" val="159316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9</a:t>
            </a:fld>
            <a:endParaRPr lang="el-GR"/>
          </a:p>
        </p:txBody>
      </p:sp>
    </p:spTree>
    <p:extLst>
      <p:ext uri="{BB962C8B-B14F-4D97-AF65-F5344CB8AC3E}">
        <p14:creationId xmlns:p14="http://schemas.microsoft.com/office/powerpoint/2010/main" val="136882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10</a:t>
            </a:fld>
            <a:endParaRPr lang="el-GR"/>
          </a:p>
        </p:txBody>
      </p:sp>
    </p:spTree>
    <p:extLst>
      <p:ext uri="{BB962C8B-B14F-4D97-AF65-F5344CB8AC3E}">
        <p14:creationId xmlns:p14="http://schemas.microsoft.com/office/powerpoint/2010/main" val="327868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11</a:t>
            </a:fld>
            <a:endParaRPr lang="el-GR"/>
          </a:p>
        </p:txBody>
      </p:sp>
    </p:spTree>
    <p:extLst>
      <p:ext uri="{BB962C8B-B14F-4D97-AF65-F5344CB8AC3E}">
        <p14:creationId xmlns:p14="http://schemas.microsoft.com/office/powerpoint/2010/main" val="236871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5397E68-21D0-4DA1-B2F9-68A99214BCD3}" type="slidenum">
              <a:rPr lang="el-GR" smtClean="0"/>
              <a:t>12</a:t>
            </a:fld>
            <a:endParaRPr lang="el-GR"/>
          </a:p>
        </p:txBody>
      </p:sp>
    </p:spTree>
    <p:extLst>
      <p:ext uri="{BB962C8B-B14F-4D97-AF65-F5344CB8AC3E}">
        <p14:creationId xmlns:p14="http://schemas.microsoft.com/office/powerpoint/2010/main" val="3516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60D0D5CD-4677-43AB-ABAA-149F40B9C9F3}" type="datetimeFigureOut">
              <a:rPr lang="el-GR" smtClean="0"/>
              <a:t>29/3/2022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290752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D0D5CD-4677-43AB-ABAA-149F40B9C9F3}" type="datetimeFigureOut">
              <a:rPr lang="el-GR" smtClean="0"/>
              <a:t>29/3/2022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242779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D0D5CD-4677-43AB-ABAA-149F40B9C9F3}" type="datetimeFigureOut">
              <a:rPr lang="el-GR" smtClean="0"/>
              <a:t>29/3/2022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61976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Διαφάνεια τίτλου">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a:xfrm>
            <a:off x="10420864" y="6356350"/>
            <a:ext cx="932935" cy="365125"/>
          </a:xfrm>
          <a:prstGeom prst="rect">
            <a:avLst/>
          </a:prstGeom>
        </p:spPr>
        <p:txBody>
          <a:bodyPr/>
          <a:lstStyle/>
          <a:p>
            <a:fld id="{C8CA3835-8365-4E94-8D3C-5B4C7CCE0B15}" type="slidenum">
              <a:rPr lang="el-GR" smtClean="0"/>
              <a:t>‹#›</a:t>
            </a:fld>
            <a:endParaRPr lang="el-GR" dirty="0"/>
          </a:p>
        </p:txBody>
      </p:sp>
      <p:sp>
        <p:nvSpPr>
          <p:cNvPr id="22" name="Θέση κειμένου 21"/>
          <p:cNvSpPr>
            <a:spLocks noGrp="1"/>
          </p:cNvSpPr>
          <p:nvPr>
            <p:ph type="body" sz="quarter" idx="13"/>
          </p:nvPr>
        </p:nvSpPr>
        <p:spPr>
          <a:xfrm>
            <a:off x="749301" y="1178011"/>
            <a:ext cx="10726008" cy="439887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92125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0D0D5CD-4677-43AB-ABAA-149F40B9C9F3}" type="datetimeFigureOut">
              <a:rPr lang="el-GR" smtClean="0"/>
              <a:t>29/3/2022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135317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60D0D5CD-4677-43AB-ABAA-149F40B9C9F3}" type="datetimeFigureOut">
              <a:rPr lang="el-GR" smtClean="0"/>
              <a:t>29/3/2022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30957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60D0D5CD-4677-43AB-ABAA-149F40B9C9F3}" type="datetimeFigureOut">
              <a:rPr lang="el-GR" smtClean="0"/>
              <a:t>29/3/2022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153858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60D0D5CD-4677-43AB-ABAA-149F40B9C9F3}" type="datetimeFigureOut">
              <a:rPr lang="el-GR" smtClean="0"/>
              <a:t>29/3/2022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138321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0D0D5CD-4677-43AB-ABAA-149F40B9C9F3}" type="datetimeFigureOut">
              <a:rPr lang="el-GR" smtClean="0"/>
              <a:t>29/3/2022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302865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0D0D5CD-4677-43AB-ABAA-149F40B9C9F3}" type="datetimeFigureOut">
              <a:rPr lang="el-GR" smtClean="0"/>
              <a:t>29/3/2022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34812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0D0D5CD-4677-43AB-ABAA-149F40B9C9F3}" type="datetimeFigureOut">
              <a:rPr lang="el-GR" smtClean="0"/>
              <a:t>29/3/2022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24735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0D0D5CD-4677-43AB-ABAA-149F40B9C9F3}" type="datetimeFigureOut">
              <a:rPr lang="el-GR" smtClean="0"/>
              <a:t>29/3/2022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C8EA6D-5DC9-41B6-B1D4-8F01C452F818}" type="slidenum">
              <a:rPr lang="el-GR" smtClean="0"/>
              <a:t>‹#›</a:t>
            </a:fld>
            <a:endParaRPr lang="el-GR"/>
          </a:p>
        </p:txBody>
      </p:sp>
    </p:spTree>
    <p:extLst>
      <p:ext uri="{BB962C8B-B14F-4D97-AF65-F5344CB8AC3E}">
        <p14:creationId xmlns:p14="http://schemas.microsoft.com/office/powerpoint/2010/main" val="41149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D5CD-4677-43AB-ABAA-149F40B9C9F3}" type="datetimeFigureOut">
              <a:rPr lang="el-GR" smtClean="0"/>
              <a:t>29/3/2022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EA6D-5DC9-41B6-B1D4-8F01C452F818}" type="slidenum">
              <a:rPr lang="el-GR" smtClean="0"/>
              <a:t>‹#›</a:t>
            </a:fld>
            <a:endParaRPr lang="el-GR"/>
          </a:p>
        </p:txBody>
      </p:sp>
    </p:spTree>
    <p:extLst>
      <p:ext uri="{BB962C8B-B14F-4D97-AF65-F5344CB8AC3E}">
        <p14:creationId xmlns:p14="http://schemas.microsoft.com/office/powerpoint/2010/main" val="138514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D9A267CE-EF21-4591-9463-73AF53EFB37D}" type="slidenum">
              <a:rPr lang="el-GR" smtClean="0"/>
              <a:pPr/>
              <a:t>1</a:t>
            </a:fld>
            <a:endParaRPr lang="el-GR" dirty="0"/>
          </a:p>
        </p:txBody>
      </p:sp>
      <p:pic>
        <p:nvPicPr>
          <p:cNvPr id="2" name="Εικόνα 1"/>
          <p:cNvPicPr>
            <a:picLocks noChangeAspect="1"/>
          </p:cNvPicPr>
          <p:nvPr/>
        </p:nvPicPr>
        <p:blipFill>
          <a:blip r:embed="rId2"/>
          <a:stretch>
            <a:fillRect/>
          </a:stretch>
        </p:blipFill>
        <p:spPr>
          <a:xfrm>
            <a:off x="1528762" y="0"/>
            <a:ext cx="9134475" cy="6858000"/>
          </a:xfrm>
          <a:prstGeom prst="rect">
            <a:avLst/>
          </a:prstGeom>
        </p:spPr>
      </p:pic>
    </p:spTree>
    <p:extLst>
      <p:ext uri="{BB962C8B-B14F-4D97-AF65-F5344CB8AC3E}">
        <p14:creationId xmlns:p14="http://schemas.microsoft.com/office/powerpoint/2010/main" val="81181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634320" y="1368724"/>
            <a:ext cx="10958285" cy="4715137"/>
          </a:xfrm>
          <a:prstGeom prst="rect">
            <a:avLst/>
          </a:prstGeom>
        </p:spPr>
        <p:txBody>
          <a:bodyPr wrap="square">
            <a:spAutoFit/>
          </a:bodyPr>
          <a:lstStyle/>
          <a:p>
            <a:pPr algn="just">
              <a:lnSpc>
                <a:spcPct val="150000"/>
              </a:lnSpc>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Ακολουθώντας την εγκεκριμένη από την Περιφέρεια ΒΑΑ/ΟΧΕ η Διεύθυνση Ενδιάμεσου Φορέα Διαχείρισης έχει εκδώσει:</a:t>
            </a:r>
          </a:p>
          <a:p>
            <a:pPr marL="285750" indent="-285750" algn="just">
              <a:lnSpc>
                <a:spcPct val="150000"/>
              </a:lnSpc>
              <a:spcAft>
                <a:spcPts val="0"/>
              </a:spcAft>
              <a:buFontTx/>
              <a:buChar char="-"/>
            </a:pPr>
            <a:r>
              <a:rPr lang="el-GR" b="1" dirty="0">
                <a:latin typeface="Calibri" panose="020F0502020204030204" pitchFamily="34" charset="0"/>
                <a:ea typeface="Calibri" panose="020F0502020204030204" pitchFamily="34" charset="0"/>
                <a:cs typeface="Times New Roman" panose="02020603050405020304" pitchFamily="18" charset="0"/>
              </a:rPr>
              <a:t>20 Προσκλήσεις</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i="1" dirty="0">
                <a:latin typeface="Calibri" panose="020F0502020204030204" pitchFamily="34" charset="0"/>
                <a:ea typeface="Calibri" panose="020F0502020204030204" pitchFamily="34" charset="0"/>
                <a:cs typeface="Times New Roman" panose="02020603050405020304" pitchFamily="18" charset="0"/>
              </a:rPr>
              <a:t>σε σύνολο 21</a:t>
            </a:r>
            <a:r>
              <a:rPr lang="el-GR"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και</a:t>
            </a:r>
          </a:p>
          <a:p>
            <a:pPr marL="285750" indent="-285750" algn="just">
              <a:lnSpc>
                <a:spcPct val="150000"/>
              </a:lnSpc>
              <a:spcAft>
                <a:spcPts val="0"/>
              </a:spcAft>
              <a:buFontTx/>
              <a:buChar char="-"/>
            </a:pPr>
            <a:r>
              <a:rPr lang="el-GR" b="1" dirty="0">
                <a:latin typeface="Calibri" panose="020F0502020204030204" pitchFamily="34" charset="0"/>
                <a:ea typeface="Calibri" panose="020F0502020204030204" pitchFamily="34" charset="0"/>
                <a:cs typeface="Times New Roman" panose="02020603050405020304" pitchFamily="18" charset="0"/>
              </a:rPr>
              <a:t>12 Αποφάσεις Ένταξης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l-GR" sz="2000" b="1" u="sng" dirty="0">
                <a:latin typeface="Calibri" panose="020F0502020204030204" pitchFamily="34" charset="0"/>
                <a:ea typeface="Calibri" panose="020F0502020204030204" pitchFamily="34" charset="0"/>
                <a:cs typeface="Calibri" panose="020F0502020204030204" pitchFamily="34" charset="0"/>
              </a:rPr>
              <a:t>Οι 12 Ενταγμένες Δράσεις είναι οι ακόλουθες:</a:t>
            </a:r>
          </a:p>
          <a:p>
            <a:pPr algn="ctr">
              <a:lnSpc>
                <a:spcPct val="150000"/>
              </a:lnSpc>
            </a:pPr>
            <a:endParaRPr lang="el-GR" sz="14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sz="1600" b="1" u="sng" dirty="0">
                <a:latin typeface="Calibri" panose="020F0502020204030204" pitchFamily="34" charset="0"/>
                <a:ea typeface="Calibri" panose="020F0502020204030204" pitchFamily="34" charset="0"/>
                <a:cs typeface="Calibri" panose="020F0502020204030204" pitchFamily="34" charset="0"/>
              </a:rPr>
              <a:t>Με Δικαιούχο την Εθνική Λυρική Σκηνή: (1 Δράση)</a:t>
            </a:r>
            <a:endParaRPr lang="el-GR" sz="14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sz="1600" dirty="0">
                <a:latin typeface="Calibri" panose="020F0502020204030204" pitchFamily="34" charset="0"/>
                <a:ea typeface="Calibri" panose="020F0502020204030204" pitchFamily="34" charset="0"/>
                <a:cs typeface="Calibri" panose="020F0502020204030204" pitchFamily="34" charset="0"/>
              </a:rPr>
              <a:t>1) Πολιτιστικές εκδηλώσεις και δράσεις, 2.600.000€, </a:t>
            </a:r>
            <a:r>
              <a:rPr lang="el-GR" sz="1600" dirty="0" err="1">
                <a:latin typeface="Calibri" panose="020F0502020204030204" pitchFamily="34" charset="0"/>
                <a:ea typeface="Calibri" panose="020F0502020204030204" pitchFamily="34" charset="0"/>
                <a:cs typeface="Calibri" panose="020F0502020204030204" pitchFamily="34" charset="0"/>
              </a:rPr>
              <a:t>Συ.Δ.Ν.Α</a:t>
            </a:r>
            <a:r>
              <a:rPr lang="el-GR" sz="1600" dirty="0">
                <a:latin typeface="Calibri" panose="020F0502020204030204" pitchFamily="34" charset="0"/>
                <a:ea typeface="Calibri" panose="020F0502020204030204" pitchFamily="34" charset="0"/>
                <a:cs typeface="Calibri" panose="020F0502020204030204" pitchFamily="34" charset="0"/>
              </a:rPr>
              <a:t>. 6.</a:t>
            </a:r>
            <a:endParaRPr lang="el-GR"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sz="1600" i="1" dirty="0">
                <a:latin typeface="Calibri" panose="020F0502020204030204" pitchFamily="34" charset="0"/>
                <a:ea typeface="Calibri" panose="020F0502020204030204" pitchFamily="34" charset="0"/>
                <a:cs typeface="Calibri" panose="020F0502020204030204" pitchFamily="34" charset="0"/>
              </a:rPr>
              <a:t>Η απόφαση ένταξης εκδόθηκε στις 20/03/2020.</a:t>
            </a:r>
            <a:endParaRPr lang="el-GR" sz="1600"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15000"/>
              </a:lnSpc>
              <a:spcAft>
                <a:spcPts val="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pload.wikimedia.org/wikipedia/commons/thum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1095" y="4850356"/>
            <a:ext cx="2476500" cy="800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0410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88232" y="1538253"/>
            <a:ext cx="12191999" cy="4572214"/>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Οι 12 Ενταγμένες Δράσεις είναι οι ακόλουθες:</a:t>
            </a:r>
          </a:p>
          <a:p>
            <a:pPr algn="ctr">
              <a:lnSpc>
                <a:spcPct val="150000"/>
              </a:lnSpc>
            </a:pP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τον Δήμο Αλίμου: (4 Δράσεις)</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2) Βιοκλιματικές αναβαθμίσεις σε επιλεγμένα δημοτικά κτίρια του Δήμου Αλίμου, επιλέξιμο ποσό 1.750.000 €,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10.</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απόφαση ένταξης εκδόθηκε στις 16/02/2022.</a:t>
            </a:r>
            <a:endParaRPr lang="el-GR"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3) Πράσινη πολιτιστική διαδρομή Δήμου Αλίμου, επιλέξιμο ποσό 1.618.200 €,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13.</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απόφαση ένταξης εκδόθηκε στις 08/09/2021.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4)  Λειτουργική και περιβαλλοντική αναβάθμιση πεζόδρομου Αγ. Δημητρίου, επιλέξιμο ποσό 233.300 €,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14.</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απόφαση ένταξης εκδόθηκε στις 23/09/2021.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5) Έργα διευθέτησης όμβριων  και αξιοποίησης επιφανειακών υδάτων, επιλέξιμο ποσό 666.666,60 €,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15.</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απόφαση ένταξης εκδόθηκε στις 18/02/2022.</a:t>
            </a:r>
            <a:endParaRPr lang="el-GR" dirty="0">
              <a:latin typeface="Times New Roman" panose="02020603050405020304" pitchFamily="18" charset="0"/>
              <a:ea typeface="Calibri" panose="020F0502020204030204" pitchFamily="34" charset="0"/>
              <a:cs typeface="Calibri" panose="020F0502020204030204" pitchFamily="34" charset="0"/>
            </a:endParaRPr>
          </a:p>
        </p:txBody>
      </p:sp>
      <p:pic>
        <p:nvPicPr>
          <p:cNvPr id="2050" name="Picture 2" descr="ΝΕΑ - ΕΚΔΗΛΩΣΕΙΣ &gt; Άλιμ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355" y="1144541"/>
            <a:ext cx="1484539" cy="13711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7192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30175" y="986711"/>
            <a:ext cx="12191999" cy="5401479"/>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Οι 12 Ενταγμένες Δράσεις είναι οι ακόλουθες:</a:t>
            </a:r>
          </a:p>
          <a:p>
            <a:pPr algn="ctr">
              <a:lnSpc>
                <a:spcPct val="150000"/>
              </a:lnSpc>
            </a:pP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(7 Δράσεις)</a:t>
            </a:r>
          </a:p>
          <a:p>
            <a:pPr>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6) Δράσεις για την βελτίωση της </a:t>
            </a:r>
            <a:r>
              <a:rPr lang="el-GR" dirty="0" err="1">
                <a:latin typeface="Calibri" panose="020F0502020204030204" pitchFamily="34" charset="0"/>
                <a:ea typeface="Calibri" panose="020F0502020204030204" pitchFamily="34" charset="0"/>
                <a:cs typeface="Calibri" panose="020F0502020204030204" pitchFamily="34" charset="0"/>
              </a:rPr>
              <a:t>απασχολησιμότητας</a:t>
            </a:r>
            <a:r>
              <a:rPr lang="el-GR" dirty="0">
                <a:latin typeface="Calibri" panose="020F0502020204030204" pitchFamily="34" charset="0"/>
                <a:ea typeface="Calibri" panose="020F0502020204030204" pitchFamily="34" charset="0"/>
                <a:cs typeface="Calibri" panose="020F0502020204030204" pitchFamily="34" charset="0"/>
              </a:rPr>
              <a:t>, 3.820.000€,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2.</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σύμβαση υπογράφηκε στις 22/12/2021.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δέκα οκτώ (18) μήνες.</a:t>
            </a: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7) Βελτίωση ικανοτήτων και διαβίωσης των </a:t>
            </a:r>
            <a:r>
              <a:rPr lang="el-GR" dirty="0" err="1">
                <a:latin typeface="Calibri" panose="020F0502020204030204" pitchFamily="34" charset="0"/>
                <a:ea typeface="Calibri" panose="020F0502020204030204" pitchFamily="34" charset="0"/>
                <a:cs typeface="Calibri" panose="020F0502020204030204" pitchFamily="34" charset="0"/>
              </a:rPr>
              <a:t>ΑμεΑ</a:t>
            </a:r>
            <a:r>
              <a:rPr lang="el-GR" dirty="0">
                <a:latin typeface="Calibri" panose="020F0502020204030204" pitchFamily="34" charset="0"/>
                <a:ea typeface="Calibri" panose="020F0502020204030204" pitchFamily="34" charset="0"/>
                <a:cs typeface="Calibri" panose="020F0502020204030204" pitchFamily="34" charset="0"/>
              </a:rPr>
              <a:t>, 600.000€,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3.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Δράση σε εξέλιξη της διαγωνιστικής διαδικασίας για την ανάδειξη αναδόχου.</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Αποσφράγιση προσφορών στις 16/03/2022.</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δέκα πέντε (15) μήνες.</a:t>
            </a:r>
            <a:endParaRPr lang="el-GR"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8) Φυτώρια νέων ιδεών - σχολεία επιχειρηματικότητας, 1.630.000€,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4.</a:t>
            </a:r>
            <a:endParaRPr lang="el-GR" sz="16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spcAft>
                <a:spcPts val="0"/>
              </a:spcAft>
            </a:pPr>
            <a:endParaRPr lang="el-GR" dirty="0">
              <a:effectLst/>
              <a:latin typeface="Times New Roman" panose="02020603050405020304" pitchFamily="18" charset="0"/>
              <a:ea typeface="Calibri" panose="020F0502020204030204" pitchFamily="34" charset="0"/>
              <a:cs typeface="Calibri" panose="020F0502020204030204" pitchFamily="34" charset="0"/>
            </a:endParaRPr>
          </a:p>
        </p:txBody>
      </p:sp>
      <p:pic>
        <p:nvPicPr>
          <p:cNvPr id="3" name="Εικόνα 2"/>
          <p:cNvPicPr>
            <a:picLocks noChangeAspect="1"/>
          </p:cNvPicPr>
          <p:nvPr/>
        </p:nvPicPr>
        <p:blipFill>
          <a:blip r:embed="rId5"/>
          <a:stretch>
            <a:fillRect/>
          </a:stretch>
        </p:blipFill>
        <p:spPr>
          <a:xfrm>
            <a:off x="8195127" y="2575865"/>
            <a:ext cx="3648529" cy="3313696"/>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86865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30175" y="986711"/>
            <a:ext cx="12191999" cy="5816977"/>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Οι 12 Ενταγμένες Δράσεις είναι οι ακόλουθες:</a:t>
            </a:r>
          </a:p>
          <a:p>
            <a:pPr algn="ctr">
              <a:lnSpc>
                <a:spcPct val="150000"/>
              </a:lnSpc>
            </a:pPr>
            <a:endParaRPr lang="el-GR" sz="1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(7 Δράσεις)</a:t>
            </a:r>
          </a:p>
          <a:p>
            <a:pPr>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9)  Κέντρο Στήριξης Επιχειρηματικότητας, 4.400.000€,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7.</a:t>
            </a:r>
            <a:endParaRPr lang="el-GR"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σύμβαση υπογράφηκε στις 14/12/2021.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είκοσι πέντε (25) μήνες.</a:t>
            </a:r>
          </a:p>
          <a:p>
            <a:pPr>
              <a:lnSpc>
                <a:spcPct val="150000"/>
              </a:lnSpc>
            </a:pPr>
            <a:r>
              <a:rPr lang="el-GR" dirty="0"/>
              <a:t>10)  Κατάρτιση και πιστοποίηση γνώσεων και δεξιοτήτων εργαζομένων, 1.187.000€, </a:t>
            </a:r>
            <a:r>
              <a:rPr lang="el-GR" dirty="0" err="1"/>
              <a:t>Συ.Δ.Ν.Α</a:t>
            </a:r>
            <a:r>
              <a:rPr lang="el-GR" dirty="0"/>
              <a:t>. 9.</a:t>
            </a:r>
          </a:p>
          <a:p>
            <a:pPr lvl="0">
              <a:lnSpc>
                <a:spcPct val="150000"/>
              </a:lnSpc>
            </a:pPr>
            <a:r>
              <a:rPr lang="el-GR" i="1" dirty="0"/>
              <a:t>Η σύμβαση υπογράφηκε στις 28/12/2021.</a:t>
            </a:r>
            <a:endParaRPr lang="el-GR" dirty="0"/>
          </a:p>
          <a:p>
            <a:pPr lvl="0">
              <a:lnSpc>
                <a:spcPct val="150000"/>
              </a:lnSpc>
            </a:pPr>
            <a:r>
              <a:rPr lang="el-GR" i="1" dirty="0"/>
              <a:t>Η διάρκεια της σύμβασης ορίζεται σε είκοσι (20) μήνες.</a:t>
            </a:r>
            <a:endParaRPr lang="el-GR" dirty="0"/>
          </a:p>
          <a:p>
            <a:pPr>
              <a:lnSpc>
                <a:spcPct val="150000"/>
              </a:lnSpc>
            </a:pPr>
            <a:r>
              <a:rPr lang="el-GR" dirty="0"/>
              <a:t>11)  Έξυπνες εφαρμογές ηλεκτρονικού πολιτισμού, ηλεκτρονικού τουρισμού και ενίσχυσης βιώσιμης κινητικότητας, 245.000€, </a:t>
            </a:r>
            <a:r>
              <a:rPr lang="el-GR" dirty="0" err="1"/>
              <a:t>Συ.Δ.Ν.Α</a:t>
            </a:r>
            <a:r>
              <a:rPr lang="el-GR" dirty="0"/>
              <a:t>. 11. </a:t>
            </a:r>
          </a:p>
          <a:p>
            <a:pPr>
              <a:lnSpc>
                <a:spcPct val="150000"/>
              </a:lnSpc>
            </a:pPr>
            <a:r>
              <a:rPr lang="el-GR" dirty="0"/>
              <a:t>12)  Ανάπτυξη συστήματος παρακολούθησης περιβαλλοντικών παραμέτρων, 245.000€, </a:t>
            </a:r>
            <a:r>
              <a:rPr lang="el-GR" dirty="0" err="1"/>
              <a:t>Συ.Δ.Ν.Α</a:t>
            </a:r>
            <a:r>
              <a:rPr lang="el-GR" dirty="0"/>
              <a:t>. 12.</a:t>
            </a:r>
          </a:p>
          <a:p>
            <a:pPr lvl="0">
              <a:lnSpc>
                <a:spcPct val="150000"/>
              </a:lnSpc>
              <a:spcAft>
                <a:spcPts val="0"/>
              </a:spcAft>
            </a:pPr>
            <a:endParaRPr lang="el-GR" dirty="0">
              <a:effectLst/>
              <a:latin typeface="Times New Roman" panose="02020603050405020304" pitchFamily="18" charset="0"/>
              <a:ea typeface="Calibri" panose="020F0502020204030204" pitchFamily="34" charset="0"/>
              <a:cs typeface="Calibri" panose="020F0502020204030204" pitchFamily="34" charset="0"/>
            </a:endParaRPr>
          </a:p>
        </p:txBody>
      </p:sp>
      <p:pic>
        <p:nvPicPr>
          <p:cNvPr id="3" name="Εικόνα 2"/>
          <p:cNvPicPr>
            <a:picLocks noChangeAspect="1"/>
          </p:cNvPicPr>
          <p:nvPr/>
        </p:nvPicPr>
        <p:blipFill>
          <a:blip r:embed="rId5"/>
          <a:stretch>
            <a:fillRect/>
          </a:stretch>
        </p:blipFill>
        <p:spPr>
          <a:xfrm>
            <a:off x="9195253" y="2283931"/>
            <a:ext cx="2786743" cy="2530998"/>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61425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37884" y="1347076"/>
            <a:ext cx="11713029" cy="4685898"/>
          </a:xfrm>
          <a:prstGeom prst="rect">
            <a:avLst/>
          </a:prstGeom>
        </p:spPr>
        <p:txBody>
          <a:bodyPr wrap="square">
            <a:spAutoFit/>
          </a:bodyPr>
          <a:lstStyle/>
          <a:p>
            <a:pPr algn="ctr">
              <a:lnSpc>
                <a:spcPct val="150000"/>
              </a:lnSpc>
              <a:spcAft>
                <a:spcPts val="0"/>
              </a:spcAft>
            </a:pPr>
            <a:endParaRPr lang="el-GR" sz="100" b="1" u="sng"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Δράσεις για την βελτίωση της </a:t>
            </a:r>
            <a:r>
              <a:rPr lang="el-GR" b="1" u="sng" dirty="0" err="1">
                <a:latin typeface="Calibri" panose="020F0502020204030204" pitchFamily="34" charset="0"/>
                <a:ea typeface="Calibri" panose="020F0502020204030204" pitchFamily="34" charset="0"/>
                <a:cs typeface="Calibri" panose="020F0502020204030204" pitchFamily="34" charset="0"/>
              </a:rPr>
              <a:t>απασχολησιμότητας</a:t>
            </a:r>
            <a:r>
              <a:rPr lang="el-GR" b="1" u="sng" dirty="0">
                <a:latin typeface="Calibri" panose="020F0502020204030204" pitchFamily="34" charset="0"/>
                <a:ea typeface="Calibri" panose="020F0502020204030204" pitchFamily="34" charset="0"/>
                <a:cs typeface="Calibri" panose="020F0502020204030204" pitchFamily="34" charset="0"/>
              </a:rPr>
              <a:t>, 3.820.000€,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2.</a:t>
            </a:r>
            <a:endParaRPr lang="el-GR" sz="1600" b="1" u="sng"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σύμβαση υπογράφηκε στις 22/12/2021.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gn="ctr">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δέκα οκτώ (18) μήνες.</a:t>
            </a:r>
          </a:p>
          <a:p>
            <a:pPr lvl="0" algn="ctr">
              <a:lnSpc>
                <a:spcPct val="150000"/>
              </a:lnSpc>
              <a:spcAft>
                <a:spcPts val="0"/>
              </a:spcAft>
            </a:pPr>
            <a:endParaRPr lang="el-GR" i="1" dirty="0">
              <a:latin typeface="Calibri" panose="020F0502020204030204" pitchFamily="34" charset="0"/>
              <a:ea typeface="Calibri" panose="020F0502020204030204" pitchFamily="34" charset="0"/>
              <a:cs typeface="Calibri" panose="020F0502020204030204" pitchFamily="34" charset="0"/>
            </a:endParaRPr>
          </a:p>
          <a:p>
            <a:pPr lvl="0" algn="ctr">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a:lnSpc>
                <a:spcPct val="150000"/>
              </a:lnSpc>
              <a:spcAft>
                <a:spcPts val="0"/>
              </a:spcAft>
            </a:pPr>
            <a:endParaRPr lang="el-GR" b="1"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0"/>
              </a:spcAft>
            </a:pPr>
            <a:endParaRPr lang="el-GR" b="1"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Ειδικότερα: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Αντικείμενο της Πράξης (στο πλαίσιο της Πράξης «ΔΡΑΣΕΙΣ ΓΙΑ ΤΗΝ ΒΕΛΤΙΩΣΗ ΤΗΣ ΑΠΑΣΧΟΛΗΣΙΜΟΤΗΤΑΣ») αποτελεί η παροχή μιας δέσμης συνεκτικών υποστηρικτικών ενεργειών για </a:t>
            </a:r>
            <a:r>
              <a:rPr lang="el-GR" b="1" u="sng" dirty="0">
                <a:latin typeface="Calibri" panose="020F0502020204030204" pitchFamily="34" charset="0"/>
                <a:ea typeface="Times New Roman" panose="02020603050405020304" pitchFamily="18" charset="0"/>
                <a:cs typeface="Calibri" panose="020F0502020204030204" pitchFamily="34" charset="0"/>
              </a:rPr>
              <a:t>750 ωφελούμενους ανέργους</a:t>
            </a:r>
            <a:r>
              <a:rPr lang="el-GR" dirty="0">
                <a:latin typeface="Calibri" panose="020F0502020204030204" pitchFamily="34" charset="0"/>
                <a:ea typeface="Times New Roman" panose="02020603050405020304" pitchFamily="18" charset="0"/>
                <a:cs typeface="Calibri" panose="020F0502020204030204" pitchFamily="34" charset="0"/>
              </a:rPr>
              <a:t>, που ανήκουν σε ευπαθείς κοινωνικές ομάδες.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sp>
        <p:nvSpPr>
          <p:cNvPr id="3" name="Ορθογώνιο 2"/>
          <p:cNvSpPr/>
          <p:nvPr/>
        </p:nvSpPr>
        <p:spPr>
          <a:xfrm>
            <a:off x="0" y="882205"/>
            <a:ext cx="12191999" cy="464871"/>
          </a:xfrm>
          <a:prstGeom prst="rect">
            <a:avLst/>
          </a:prstGeom>
        </p:spPr>
        <p:txBody>
          <a:bodyPr wrap="square">
            <a:spAutoFit/>
          </a:bodyPr>
          <a:lstStyle/>
          <a:p>
            <a:pPr algn="ctr">
              <a:lnSpc>
                <a:spcPct val="150000"/>
              </a:lnSpc>
              <a:spcAft>
                <a:spcPts val="0"/>
              </a:spcAft>
            </a:pP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i="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ΣυΔΝΑ</a:t>
            </a: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(7 Δράσεις)</a:t>
            </a:r>
            <a:endParaRPr lang="el-GR" sz="16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2" descr="https://sydna.apopsi.gr/images/anergw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9631" y="2764408"/>
            <a:ext cx="4039054" cy="18512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96761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79827" y="1350891"/>
            <a:ext cx="12032343" cy="5033879"/>
          </a:xfrm>
          <a:prstGeom prst="rect">
            <a:avLst/>
          </a:prstGeom>
        </p:spPr>
        <p:txBody>
          <a:bodyPr wrap="square">
            <a:spAutoFit/>
          </a:bodyPr>
          <a:lstStyle/>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Τα Προγράμματα Κατάρτισης θα αφορούν :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Υπάλληλος διοικητικής υποστήριξης (γραφείου),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Στέλεχος διαχείρισης αποθήκης,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Πωλητής Λιανικής,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Ειδικός συστημάτων ηλεκτρονικής προώθησης εταιρικής παρουσίας – </a:t>
            </a:r>
            <a:r>
              <a:rPr lang="el-GR" dirty="0" err="1">
                <a:latin typeface="Calibri" panose="020F0502020204030204" pitchFamily="34" charset="0"/>
                <a:ea typeface="Times New Roman" panose="02020603050405020304" pitchFamily="18" charset="0"/>
                <a:cs typeface="Calibri" panose="020F0502020204030204" pitchFamily="34" charset="0"/>
              </a:rPr>
              <a:t>social</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media</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marketing</a:t>
            </a:r>
            <a:r>
              <a:rPr lang="el-GR" dirty="0">
                <a:latin typeface="Calibri" panose="020F0502020204030204" pitchFamily="34" charset="0"/>
                <a:ea typeface="Times New Roman" panose="02020603050405020304" pitchFamily="18" charset="0"/>
                <a:cs typeface="Calibri" panose="020F0502020204030204" pitchFamily="34" charset="0"/>
              </a:rPr>
              <a:t>,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Ειδικός Συστημάτων Ηλεκτρονικού Εμπορίου (E-</a:t>
            </a:r>
            <a:r>
              <a:rPr lang="el-GR" dirty="0" err="1">
                <a:latin typeface="Calibri" panose="020F0502020204030204" pitchFamily="34" charset="0"/>
                <a:ea typeface="Times New Roman" panose="02020603050405020304" pitchFamily="18" charset="0"/>
                <a:cs typeface="Calibri" panose="020F0502020204030204" pitchFamily="34" charset="0"/>
              </a:rPr>
              <a:t>Commerce</a:t>
            </a:r>
            <a:r>
              <a:rPr lang="el-GR" dirty="0">
                <a:latin typeface="Calibri" panose="020F0502020204030204" pitchFamily="34" charset="0"/>
                <a:ea typeface="Times New Roman" panose="02020603050405020304" pitchFamily="18" charset="0"/>
                <a:cs typeface="Calibri" panose="020F0502020204030204" pitchFamily="34" charset="0"/>
              </a:rPr>
              <a:t>),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Ειδικός Σχεδιασμού Ιστοσελίδων &amp; Εφαρμογών,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Υπάλληλος Υποδοχής/Εξυπηρέτησης και Εξειδίκευση Εξυπηρέτηση πελατών και ανάδειξη τουριστικής εμπειρίας (</a:t>
            </a:r>
            <a:r>
              <a:rPr lang="el-GR" dirty="0" err="1">
                <a:latin typeface="Calibri" panose="020F0502020204030204" pitchFamily="34" charset="0"/>
                <a:ea typeface="Times New Roman" panose="02020603050405020304" pitchFamily="18" charset="0"/>
                <a:cs typeface="Calibri" panose="020F0502020204030204" pitchFamily="34" charset="0"/>
              </a:rPr>
              <a:t>Guest</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Experience</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Expert</a:t>
            </a:r>
            <a:r>
              <a:rPr lang="el-GR" dirty="0">
                <a:latin typeface="Calibri" panose="020F0502020204030204" pitchFamily="34" charset="0"/>
                <a:ea typeface="Times New Roman" panose="02020603050405020304" pitchFamily="18" charset="0"/>
                <a:cs typeface="Calibri" panose="020F0502020204030204" pitchFamily="34" charset="0"/>
              </a:rPr>
              <a:t> in </a:t>
            </a:r>
            <a:r>
              <a:rPr lang="el-GR" dirty="0" err="1">
                <a:latin typeface="Calibri" panose="020F0502020204030204" pitchFamily="34" charset="0"/>
                <a:ea typeface="Times New Roman" panose="02020603050405020304" pitchFamily="18" charset="0"/>
                <a:cs typeface="Calibri" panose="020F0502020204030204" pitchFamily="34" charset="0"/>
              </a:rPr>
              <a:t>Tourism</a:t>
            </a:r>
            <a:r>
              <a:rPr lang="el-GR" dirty="0">
                <a:latin typeface="Calibri" panose="020F0502020204030204" pitchFamily="34" charset="0"/>
                <a:ea typeface="Times New Roman" panose="02020603050405020304" pitchFamily="18" charset="0"/>
                <a:cs typeface="Calibri" panose="020F0502020204030204" pitchFamily="34" charset="0"/>
              </a:rPr>
              <a:t>),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Σερβιτόρος,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Υπάλληλος τουριστικού γραφείου και </a:t>
            </a:r>
          </a:p>
          <a:p>
            <a:pPr marL="342900" indent="-342900" algn="just">
              <a:lnSpc>
                <a:spcPct val="150000"/>
              </a:lnSpc>
              <a:spcAft>
                <a:spcPts val="0"/>
              </a:spcAft>
              <a:buAutoNum type="arabicPeriod"/>
            </a:pPr>
            <a:r>
              <a:rPr lang="el-GR" dirty="0">
                <a:latin typeface="Calibri" panose="020F0502020204030204" pitchFamily="34" charset="0"/>
                <a:ea typeface="Times New Roman" panose="02020603050405020304" pitchFamily="18" charset="0"/>
                <a:cs typeface="Calibri" panose="020F0502020204030204" pitchFamily="34" charset="0"/>
              </a:rPr>
              <a:t>Στέλεχος Εστίασης – Στέλεχος Διοίκησης μονάδων εστίασης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sp>
        <p:nvSpPr>
          <p:cNvPr id="14" name="Ορθογώνιο 13"/>
          <p:cNvSpPr/>
          <p:nvPr/>
        </p:nvSpPr>
        <p:spPr>
          <a:xfrm>
            <a:off x="0" y="882205"/>
            <a:ext cx="12191999" cy="464871"/>
          </a:xfrm>
          <a:prstGeom prst="rect">
            <a:avLst/>
          </a:prstGeom>
        </p:spPr>
        <p:txBody>
          <a:bodyPr wrap="square">
            <a:spAutoFit/>
          </a:bodyPr>
          <a:lstStyle/>
          <a:p>
            <a:pPr algn="ctr">
              <a:lnSpc>
                <a:spcPct val="150000"/>
              </a:lnSpc>
              <a:spcAft>
                <a:spcPts val="0"/>
              </a:spcAft>
            </a:pP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i="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ΣυΔΝΑ</a:t>
            </a: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(7 Δράσεις)</a:t>
            </a:r>
            <a:endParaRPr lang="el-GR" sz="16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75115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84829" y="1562200"/>
            <a:ext cx="11822340" cy="4478149"/>
          </a:xfrm>
          <a:prstGeom prst="rect">
            <a:avLst/>
          </a:prstGeom>
        </p:spPr>
        <p:txBody>
          <a:bodyPr wrap="square">
            <a:spAutoFit/>
          </a:bodyPr>
          <a:lstStyle/>
          <a:p>
            <a:pPr algn="just">
              <a:lnSpc>
                <a:spcPct val="150000"/>
              </a:lnSpc>
            </a:pPr>
            <a:r>
              <a:rPr lang="el-GR" dirty="0">
                <a:latin typeface="Calibri" panose="020F0502020204030204" pitchFamily="34" charset="0"/>
                <a:ea typeface="Times New Roman" panose="02020603050405020304" pitchFamily="18" charset="0"/>
                <a:cs typeface="Calibri" panose="020F0502020204030204" pitchFamily="34" charset="0"/>
              </a:rPr>
              <a:t>Η Σύμβαση περιλαμβάνει τις παρακάτω ενέργειες: </a:t>
            </a:r>
          </a:p>
          <a:p>
            <a:pPr algn="just">
              <a:lnSpc>
                <a:spcPct val="150000"/>
              </a:lnSpc>
            </a:pPr>
            <a:endParaRPr lang="el-GR" sz="1000"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Εξατομικευμένη επαγγελματική συμβουλευτική και </a:t>
            </a:r>
            <a:r>
              <a:rPr lang="el-GR" b="1" dirty="0" err="1">
                <a:latin typeface="Calibri" panose="020F0502020204030204" pitchFamily="34" charset="0"/>
                <a:ea typeface="Times New Roman" panose="02020603050405020304" pitchFamily="18" charset="0"/>
                <a:cs typeface="Calibri" panose="020F0502020204030204" pitchFamily="34" charset="0"/>
              </a:rPr>
              <a:t>Mentoring</a:t>
            </a:r>
            <a:r>
              <a:rPr lang="el-GR" b="1" dirty="0">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Παροχή υπηρεσιών εξατομικευμένης επαγγελματικής συμβουλευτικής υποστήριξης &amp; </a:t>
            </a:r>
            <a:r>
              <a:rPr lang="el-GR" dirty="0" err="1">
                <a:latin typeface="Calibri" panose="020F0502020204030204" pitchFamily="34" charset="0"/>
                <a:ea typeface="Times New Roman" panose="02020603050405020304" pitchFamily="18" charset="0"/>
                <a:cs typeface="Calibri" panose="020F0502020204030204" pitchFamily="34" charset="0"/>
              </a:rPr>
              <a:t>Mentoring</a:t>
            </a:r>
            <a:r>
              <a:rPr lang="el-GR" dirty="0">
                <a:latin typeface="Calibri" panose="020F0502020204030204" pitchFamily="34" charset="0"/>
                <a:ea typeface="Times New Roman" panose="02020603050405020304" pitchFamily="18" charset="0"/>
                <a:cs typeface="Calibri" panose="020F0502020204030204" pitchFamily="34" charset="0"/>
              </a:rPr>
              <a:t> σε 750 ωφελούμενους, η οποία αφορά στην παροχή υπηρεσιών επαγγελματικής συμβουλευτικής υποστήριξης στους ωφελούμενους μέσω ατομικών συνεδριών (12 συνεδρίες ανά ωφελούμενο) σε 3 φάσεις σύμφωνα με τη πρόσκληση. </a:t>
            </a:r>
          </a:p>
          <a:p>
            <a:pPr algn="just">
              <a:lnSpc>
                <a:spcPct val="150000"/>
              </a:lnSpc>
              <a:spcAft>
                <a:spcPts val="0"/>
              </a:spcAft>
            </a:pP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Ενέργειες Κατάρτισης</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Υλοποίηση προγραμμάτων κατάρτισης σε 750 ωφελούμενους. Αφορά στην υλοποίηση </a:t>
            </a:r>
            <a:r>
              <a:rPr lang="el-GR" dirty="0" err="1">
                <a:latin typeface="Calibri" panose="020F0502020204030204" pitchFamily="34" charset="0"/>
                <a:ea typeface="Times New Roman" panose="02020603050405020304" pitchFamily="18" charset="0"/>
                <a:cs typeface="Calibri" panose="020F0502020204030204" pitchFamily="34" charset="0"/>
              </a:rPr>
              <a:t>στοχευμένων</a:t>
            </a:r>
            <a:r>
              <a:rPr lang="el-GR" dirty="0">
                <a:latin typeface="Calibri" panose="020F0502020204030204" pitchFamily="34" charset="0"/>
                <a:ea typeface="Times New Roman" panose="02020603050405020304" pitchFamily="18" charset="0"/>
                <a:cs typeface="Calibri" panose="020F0502020204030204" pitchFamily="34" charset="0"/>
              </a:rPr>
              <a:t> προγραμμάτων συνεχιζόμενης επαγγελματικής κατάρτισης, διάρκειας 370 ώρες ανά ωφελούμενους σε οριζόντιες όσο και εξειδικευμένες και επαγγελματικές γνώσεις και δεξιότητες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sp>
        <p:nvSpPr>
          <p:cNvPr id="12" name="Ορθογώνιο 11"/>
          <p:cNvSpPr/>
          <p:nvPr/>
        </p:nvSpPr>
        <p:spPr>
          <a:xfrm>
            <a:off x="0" y="882205"/>
            <a:ext cx="12191999" cy="464871"/>
          </a:xfrm>
          <a:prstGeom prst="rect">
            <a:avLst/>
          </a:prstGeom>
        </p:spPr>
        <p:txBody>
          <a:bodyPr wrap="square">
            <a:spAutoFit/>
          </a:bodyPr>
          <a:lstStyle/>
          <a:p>
            <a:pPr algn="r">
              <a:lnSpc>
                <a:spcPct val="150000"/>
              </a:lnSpc>
              <a:spcAft>
                <a:spcPts val="0"/>
              </a:spcAft>
            </a:pP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i="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ΣυΔΝΑ</a:t>
            </a: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(7 Δράσεις)</a:t>
            </a:r>
            <a:endParaRPr lang="el-GR" sz="16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81965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64860" y="1444957"/>
            <a:ext cx="12322629" cy="4016484"/>
          </a:xfrm>
          <a:prstGeom prst="rect">
            <a:avLst/>
          </a:prstGeom>
        </p:spPr>
        <p:txBody>
          <a:bodyPr wrap="square">
            <a:spAutoFit/>
          </a:bodyPr>
          <a:lstStyle/>
          <a:p>
            <a:pPr algn="just">
              <a:lnSpc>
                <a:spcPct val="150000"/>
              </a:lnSpc>
            </a:pPr>
            <a:endParaRPr lang="el-GR" sz="16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l-GR" dirty="0">
                <a:latin typeface="Calibri" panose="020F0502020204030204" pitchFamily="34" charset="0"/>
                <a:ea typeface="Times New Roman" panose="02020603050405020304" pitchFamily="18" charset="0"/>
                <a:cs typeface="Calibri" panose="020F0502020204030204" pitchFamily="34" charset="0"/>
              </a:rPr>
              <a:t>Η Σύμβαση περιλαμβάνει τις παρακάτω ενέργειες: </a:t>
            </a:r>
          </a:p>
          <a:p>
            <a:pPr algn="just">
              <a:lnSpc>
                <a:spcPct val="150000"/>
              </a:lnSpc>
            </a:pPr>
            <a:endParaRPr lang="el-GR" sz="1000"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Πιστοποίηση σε 750 ωφελούμενους ανέργους</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Αφορά τη συμμετοχή σε εξετάσεις πιστοποίησης των γνώσεων και δεξιοτήτων του συνόλου των </a:t>
            </a:r>
            <a:r>
              <a:rPr lang="el-GR" dirty="0" err="1">
                <a:latin typeface="Calibri" panose="020F0502020204030204" pitchFamily="34" charset="0"/>
                <a:ea typeface="Times New Roman" panose="02020603050405020304" pitchFamily="18" charset="0"/>
                <a:cs typeface="Calibri" panose="020F0502020204030204" pitchFamily="34" charset="0"/>
              </a:rPr>
              <a:t>καταρτισθέντων</a:t>
            </a:r>
            <a:r>
              <a:rPr lang="el-GR" dirty="0">
                <a:latin typeface="Calibri" panose="020F0502020204030204" pitchFamily="34" charset="0"/>
                <a:ea typeface="Times New Roman" panose="02020603050405020304" pitchFamily="18" charset="0"/>
                <a:cs typeface="Calibri" panose="020F0502020204030204" pitchFamily="34" charset="0"/>
              </a:rPr>
              <a:t> </a:t>
            </a:r>
          </a:p>
          <a:p>
            <a:pPr algn="just">
              <a:lnSpc>
                <a:spcPct val="150000"/>
              </a:lnSpc>
              <a:spcAft>
                <a:spcPts val="0"/>
              </a:spcAft>
            </a:pP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 Καταβολή Εκπαιδευτικών Επιδομάτων</a:t>
            </a:r>
            <a:endParaRPr lang="el-GR" b="1"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Αφού πιστοποιηθεί η ολοκλήρωση του φυσικού αντικειμένου – παρακολούθηση των ενεργειών Συμβουλευτικής, Κατάρτισης και Συμμετοχή στις εξετάσεις Πιστοποίησης, καταβάλλεται σε κάθε ωφελούμενο, το εκπαιδευτικό επίδομα ανά ώρα κατάρτισης (5,00 €). </a:t>
            </a:r>
            <a:endParaRPr lang="el-GR"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12" name="Ορθογώνιο 11"/>
          <p:cNvSpPr/>
          <p:nvPr/>
        </p:nvSpPr>
        <p:spPr>
          <a:xfrm>
            <a:off x="0" y="882205"/>
            <a:ext cx="12191999" cy="464871"/>
          </a:xfrm>
          <a:prstGeom prst="rect">
            <a:avLst/>
          </a:prstGeom>
        </p:spPr>
        <p:txBody>
          <a:bodyPr wrap="square">
            <a:spAutoFit/>
          </a:bodyPr>
          <a:lstStyle/>
          <a:p>
            <a:pPr algn="ctr">
              <a:lnSpc>
                <a:spcPct val="150000"/>
              </a:lnSpc>
              <a:spcAft>
                <a:spcPts val="0"/>
              </a:spcAft>
            </a:pP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i="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ΣυΔΝΑ</a:t>
            </a:r>
            <a:r>
              <a:rPr lang="el-GR"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(7 Δράσεις)</a:t>
            </a:r>
            <a:endParaRPr lang="el-GR" sz="16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17418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0" y="971549"/>
            <a:ext cx="11691711" cy="4893647"/>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9)  Κέντρο Στήριξης Επιχειρηματικότητας, 4.400.000€,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7.</a:t>
            </a:r>
          </a:p>
          <a:p>
            <a:pPr algn="ctr">
              <a:lnSpc>
                <a:spcPct val="150000"/>
              </a:lnSpc>
              <a:spcAft>
                <a:spcPts val="0"/>
              </a:spcAft>
            </a:pPr>
            <a:endParaRPr lang="el-GR" sz="1000" b="1"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σύμβαση υπογράφηκε στις 14/12/2021.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είκοσι πέντε (25) μήνες.</a:t>
            </a: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Ειδικότερα: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Αντικείμενο της σύμβασης είναι η δημιουργία και λειτουργία Κέντρου Στήριξης της Επιχειρηματικότητας (ΚΣΕ) των Δήμων Καλλιθέας, Παλαιού Φαλήρου και Αλίμου για τη στήριξη της τοπικής επιχειρηματικότητας και την προώθηση της εξωστρέφειας των επιχειρήσεων, το οποίο αποτελεί έναν τοπικό μηχανισμό-δομή για την οριζόντια στήριξη των επιχειρήσεων των τριών δήμων με στόχο τη βελτίωση των ικανοτήτων τους και την ενίσχυση της εξωστρέφειάς τους. </a:t>
            </a:r>
            <a:endParaRPr lang="el-GR" dirty="0">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3" name="Εικόνα 2"/>
          <p:cNvPicPr>
            <a:picLocks noChangeAspect="1"/>
          </p:cNvPicPr>
          <p:nvPr/>
        </p:nvPicPr>
        <p:blipFill>
          <a:blip r:embed="rId5"/>
          <a:stretch>
            <a:fillRect/>
          </a:stretch>
        </p:blipFill>
        <p:spPr>
          <a:xfrm>
            <a:off x="7304540" y="2093634"/>
            <a:ext cx="3653745" cy="1920974"/>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90472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250144" y="1444957"/>
            <a:ext cx="11691711" cy="3416320"/>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9)  Κέντρο Στήριξης Επιχειρηματικότητας, 4.400.000€,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7.</a:t>
            </a:r>
            <a:endParaRPr lang="el-GR" sz="1600" b="1"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endParaRPr lang="el-GR" dirty="0">
              <a:latin typeface="Times New Roman" panose="02020603050405020304" pitchFamily="18"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Το Κέντρο θα λειτουργήσει ως τοπικός φορέας συγκέντρωσης και αποκωδικοποίησης πληροφορίας και διάχυσης σε επιχειρήσεις και δυνητικούς επενδυτές. Η πρόσβαση στο Κέντρο και στην παρεχόμενη πληροφόρηση θα είναι ελεύθερη για κάθε επιχείρηση ή δυνητικό επενδυτή.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Στο πλαίσιο του έργου θα λάβουν συμβουλευτική υποστήριξη 150 επιχειρήσεις των τριών Δήμων. Η πρόσκληση προς τις επιχειρήσεις μπορεί να διενεργείται σε κύκλους ή να παραμένει ανοιχτή για συγκεκριμένο χρονικό διάστημα.</a:t>
            </a:r>
            <a:br>
              <a:rPr lang="el-GR" dirty="0">
                <a:latin typeface="Calibri" panose="020F0502020204030204" pitchFamily="34" charset="0"/>
                <a:ea typeface="Times New Roman" panose="02020603050405020304" pitchFamily="18" charset="0"/>
                <a:cs typeface="Calibri" panose="020F0502020204030204" pitchFamily="34" charset="0"/>
              </a:rPr>
            </a:br>
            <a:endParaRPr lang="el-GR" dirty="0">
              <a:effectLst/>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3" name="Εικόνα 2"/>
          <p:cNvPicPr>
            <a:picLocks noChangeAspect="1"/>
          </p:cNvPicPr>
          <p:nvPr/>
        </p:nvPicPr>
        <p:blipFill>
          <a:blip r:embed="rId5"/>
          <a:stretch>
            <a:fillRect/>
          </a:stretch>
        </p:blipFill>
        <p:spPr>
          <a:xfrm>
            <a:off x="7522255" y="-1912309"/>
            <a:ext cx="3653745" cy="1920974"/>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312461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966" y="0"/>
            <a:ext cx="7665031" cy="4511040"/>
          </a:xfrm>
          <a:prstGeom prst="rect">
            <a:avLst/>
          </a:prstGeom>
        </p:spPr>
      </p:pic>
      <p:sp>
        <p:nvSpPr>
          <p:cNvPr id="15" name="Ορθογώνιο 14"/>
          <p:cNvSpPr/>
          <p:nvPr/>
        </p:nvSpPr>
        <p:spPr>
          <a:xfrm>
            <a:off x="1" y="4595091"/>
            <a:ext cx="12191999" cy="1034498"/>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Πρόεδρος </a:t>
            </a:r>
            <a:r>
              <a:rPr lang="el-GR" sz="2400" b="1" dirty="0" err="1"/>
              <a:t>Συ.Δ.Ν.Α</a:t>
            </a:r>
            <a:r>
              <a:rPr lang="el-GR" sz="2400" b="1" dirty="0"/>
              <a:t>. </a:t>
            </a:r>
          </a:p>
          <a:p>
            <a:pPr algn="ctr"/>
            <a:r>
              <a:rPr lang="el-GR" sz="2400" b="1" dirty="0"/>
              <a:t>Δημήτριος </a:t>
            </a:r>
            <a:r>
              <a:rPr lang="el-GR" sz="2400" b="1" dirty="0" err="1"/>
              <a:t>Κάρναβος</a:t>
            </a:r>
            <a:endParaRPr lang="el-GR" sz="2400" b="1" dirty="0"/>
          </a:p>
        </p:txBody>
      </p:sp>
      <p:sp>
        <p:nvSpPr>
          <p:cNvPr id="2" name="Ορθογώνιο 1"/>
          <p:cNvSpPr/>
          <p:nvPr/>
        </p:nvSpPr>
        <p:spPr>
          <a:xfrm>
            <a:off x="6647935" y="1090642"/>
            <a:ext cx="5430931" cy="3539430"/>
          </a:xfrm>
          <a:prstGeom prst="rect">
            <a:avLst/>
          </a:prstGeom>
        </p:spPr>
        <p:txBody>
          <a:bodyPr wrap="square">
            <a:spAutoFit/>
          </a:bodyPr>
          <a:lstStyle/>
          <a:p>
            <a:pPr algn="ctr"/>
            <a:r>
              <a:rPr lang="el-GR" sz="3200" b="1">
                <a:solidFill>
                  <a:schemeClr val="bg1"/>
                </a:solidFill>
              </a:rPr>
              <a:t>Ενημέρωση </a:t>
            </a:r>
            <a:r>
              <a:rPr lang="el-GR" sz="3200" b="1" smtClean="0">
                <a:solidFill>
                  <a:schemeClr val="bg1"/>
                </a:solidFill>
              </a:rPr>
              <a:t>Δ</a:t>
            </a:r>
            <a:r>
              <a:rPr lang="el-GR" sz="3200" b="1" smtClean="0">
                <a:solidFill>
                  <a:schemeClr val="bg1"/>
                </a:solidFill>
              </a:rPr>
              <a:t>ημοτικού</a:t>
            </a:r>
            <a:r>
              <a:rPr lang="el-GR" sz="3200" b="1" smtClean="0">
                <a:solidFill>
                  <a:schemeClr val="bg1"/>
                </a:solidFill>
              </a:rPr>
              <a:t> </a:t>
            </a:r>
            <a:r>
              <a:rPr lang="el-GR" sz="3200" b="1" dirty="0" smtClean="0">
                <a:solidFill>
                  <a:schemeClr val="bg1"/>
                </a:solidFill>
              </a:rPr>
              <a:t>Συμβουλίου Δήμου Καλλιθέας για </a:t>
            </a:r>
            <a:r>
              <a:rPr lang="el-GR" sz="3200" b="1" dirty="0">
                <a:solidFill>
                  <a:schemeClr val="bg1"/>
                </a:solidFill>
              </a:rPr>
              <a:t>την πρόοδο των δράσεων του </a:t>
            </a:r>
          </a:p>
          <a:p>
            <a:pPr algn="ctr"/>
            <a:r>
              <a:rPr lang="el-GR" sz="3200" b="1" dirty="0">
                <a:solidFill>
                  <a:schemeClr val="bg1"/>
                </a:solidFill>
              </a:rPr>
              <a:t>Συνδέσμου Δήμων Νότιας Αττικής</a:t>
            </a:r>
          </a:p>
          <a:p>
            <a:pPr algn="ctr"/>
            <a:endParaRPr lang="el-GR" sz="3200" b="1" dirty="0">
              <a:solidFill>
                <a:schemeClr val="bg1"/>
              </a:solidFill>
            </a:endParaRPr>
          </a:p>
        </p:txBody>
      </p:sp>
      <p:pic>
        <p:nvPicPr>
          <p:cNvPr id="6" name="Εικόνα 5"/>
          <p:cNvPicPr>
            <a:picLocks noChangeAspect="1"/>
          </p:cNvPicPr>
          <p:nvPr/>
        </p:nvPicPr>
        <p:blipFill>
          <a:blip r:embed="rId3"/>
          <a:stretch>
            <a:fillRect/>
          </a:stretch>
        </p:blipFill>
        <p:spPr>
          <a:xfrm>
            <a:off x="4223410" y="5713641"/>
            <a:ext cx="4318554" cy="940675"/>
          </a:xfrm>
          <a:prstGeom prst="rect">
            <a:avLst/>
          </a:prstGeom>
        </p:spPr>
      </p:pic>
      <p:pic>
        <p:nvPicPr>
          <p:cNvPr id="3" name="Εικόνα 2"/>
          <p:cNvPicPr>
            <a:picLocks noChangeAspect="1"/>
          </p:cNvPicPr>
          <p:nvPr/>
        </p:nvPicPr>
        <p:blipFill>
          <a:blip r:embed="rId4"/>
          <a:stretch>
            <a:fillRect/>
          </a:stretch>
        </p:blipFill>
        <p:spPr>
          <a:xfrm>
            <a:off x="1689780" y="2009299"/>
            <a:ext cx="1990725" cy="1209675"/>
          </a:xfrm>
          <a:prstGeom prst="rect">
            <a:avLst/>
          </a:prstGeom>
        </p:spPr>
      </p:pic>
    </p:spTree>
    <p:extLst>
      <p:ext uri="{BB962C8B-B14F-4D97-AF65-F5344CB8AC3E}">
        <p14:creationId xmlns:p14="http://schemas.microsoft.com/office/powerpoint/2010/main" val="108924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50800" y="972995"/>
            <a:ext cx="12090400" cy="5101397"/>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9)  Κέντρο Στήριξης Επιχειρηματικότητας, 4.400.000€,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7.</a:t>
            </a:r>
            <a:endParaRPr lang="el-GR" sz="16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sz="100" dirty="0">
                <a:latin typeface="Calibri" panose="020F0502020204030204" pitchFamily="34" charset="0"/>
                <a:ea typeface="Times New Roman" panose="02020603050405020304" pitchFamily="18" charset="0"/>
                <a:cs typeface="Calibri" panose="020F0502020204030204" pitchFamily="34" charset="0"/>
              </a:rPr>
              <a:t>.</a:t>
            </a:r>
            <a:r>
              <a:rPr lang="el-GR" dirty="0">
                <a:latin typeface="Calibri" panose="020F0502020204030204" pitchFamily="34" charset="0"/>
                <a:ea typeface="Times New Roman" panose="02020603050405020304" pitchFamily="18" charset="0"/>
                <a:cs typeface="Calibri" panose="020F0502020204030204" pitchFamily="34" charset="0"/>
              </a:rPr>
              <a:t/>
            </a:r>
            <a:br>
              <a:rPr lang="el-GR" dirty="0">
                <a:latin typeface="Calibri" panose="020F0502020204030204" pitchFamily="34" charset="0"/>
                <a:ea typeface="Times New Roman" panose="02020603050405020304" pitchFamily="18" charset="0"/>
                <a:cs typeface="Calibri" panose="020F0502020204030204" pitchFamily="34" charset="0"/>
              </a:rPr>
            </a:br>
            <a:r>
              <a:rPr lang="el-GR" dirty="0">
                <a:latin typeface="Calibri" panose="020F0502020204030204" pitchFamily="34" charset="0"/>
                <a:ea typeface="Times New Roman" panose="02020603050405020304" pitchFamily="18" charset="0"/>
                <a:cs typeface="Calibri" panose="020F0502020204030204" pitchFamily="34" charset="0"/>
              </a:rPr>
              <a:t>Το έργο περιλαμβάνει τα εξής: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(i) Ανάπτυξη βασικών υποδομών και οριζόντιων εργαλείων υποστήριξης όπως βάση δεδομένων- μητρώο επιχειρήσεων, </a:t>
            </a:r>
            <a:r>
              <a:rPr lang="el-GR" dirty="0" err="1">
                <a:latin typeface="Calibri" panose="020F0502020204030204" pitchFamily="34" charset="0"/>
                <a:ea typeface="Times New Roman" panose="02020603050405020304" pitchFamily="18" charset="0"/>
                <a:cs typeface="Calibri" panose="020F0502020204030204" pitchFamily="34" charset="0"/>
              </a:rPr>
              <a:t>ιστοχώρος</a:t>
            </a:r>
            <a:r>
              <a:rPr lang="el-GR" dirty="0">
                <a:latin typeface="Calibri" panose="020F0502020204030204" pitchFamily="34" charset="0"/>
                <a:ea typeface="Times New Roman" panose="02020603050405020304" pitchFamily="18" charset="0"/>
                <a:cs typeface="Calibri" panose="020F0502020204030204" pitchFamily="34" charset="0"/>
              </a:rPr>
              <a:t> – διαδικτυακή πύλη του ΚΣΕ, οριζόντια εργαλεία υποστήριξης, πρότυπα και σχετικοί οδηγοί που θα αξιοποιηθούν από τις επιχειρήσεις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a:t>
            </a:r>
            <a:r>
              <a:rPr lang="el-GR" dirty="0" err="1">
                <a:latin typeface="Calibri" panose="020F0502020204030204" pitchFamily="34" charset="0"/>
                <a:ea typeface="Times New Roman" panose="02020603050405020304" pitchFamily="18" charset="0"/>
                <a:cs typeface="Calibri" panose="020F0502020204030204" pitchFamily="34" charset="0"/>
              </a:rPr>
              <a:t>ii</a:t>
            </a:r>
            <a:r>
              <a:rPr lang="el-GR" dirty="0">
                <a:latin typeface="Calibri" panose="020F0502020204030204" pitchFamily="34" charset="0"/>
                <a:ea typeface="Times New Roman" panose="02020603050405020304" pitchFamily="18" charset="0"/>
                <a:cs typeface="Calibri" panose="020F0502020204030204" pitchFamily="34" charset="0"/>
              </a:rPr>
              <a:t>) Παροχή οριζόντιων υπηρεσιών υποστήριξης κυρίως με τη μορφή συγκέντρωσης, αποκωδικοποίησης και διάχυσης της πληροφορίας για σειρά θεμάτων και παροχή οριζόντων κατευθύνσεων και διάχυση πληροφόρησης και ενημέρωσης προς τις επιχειρήσεις. Η παροχή υπηρεσιών είναι οριζόντια προς όλες τις επιχειρήσεις που απευθύνονται στο ΚΣΕ χωρίς κανένα κριτήριο αποκλεισμού.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a:t>
            </a:r>
            <a:r>
              <a:rPr lang="el-GR" dirty="0" err="1">
                <a:latin typeface="Calibri" panose="020F0502020204030204" pitchFamily="34" charset="0"/>
                <a:ea typeface="Times New Roman" panose="02020603050405020304" pitchFamily="18" charset="0"/>
                <a:cs typeface="Calibri" panose="020F0502020204030204" pitchFamily="34" charset="0"/>
              </a:rPr>
              <a:t>iii</a:t>
            </a:r>
            <a:r>
              <a:rPr lang="el-GR" dirty="0">
                <a:latin typeface="Calibri" panose="020F0502020204030204" pitchFamily="34" charset="0"/>
                <a:ea typeface="Times New Roman" panose="02020603050405020304" pitchFamily="18" charset="0"/>
                <a:cs typeface="Calibri" panose="020F0502020204030204" pitchFamily="34" charset="0"/>
              </a:rPr>
              <a:t>) Υλοποίηση δράσεων επιχειρηματικής ανακάλυψης (</a:t>
            </a:r>
            <a:r>
              <a:rPr lang="el-GR" dirty="0" err="1">
                <a:latin typeface="Calibri" panose="020F0502020204030204" pitchFamily="34" charset="0"/>
                <a:ea typeface="Times New Roman" panose="02020603050405020304" pitchFamily="18" charset="0"/>
                <a:cs typeface="Calibri" panose="020F0502020204030204" pitchFamily="34" charset="0"/>
              </a:rPr>
              <a:t>entrepreneurial</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discovery</a:t>
            </a:r>
            <a:r>
              <a:rPr lang="el-GR" dirty="0">
                <a:latin typeface="Calibri" panose="020F0502020204030204" pitchFamily="34" charset="0"/>
                <a:ea typeface="Times New Roman" panose="02020603050405020304" pitchFamily="18" charset="0"/>
                <a:cs typeface="Calibri" panose="020F0502020204030204" pitchFamily="34" charset="0"/>
              </a:rPr>
              <a:t>) προκειμένου να αναδειχθούν οι τομείς προτεραιότητας της περιοχής παρέμβασης της ΟΧΕ. Η διαδικασία αποσκοπεί στον εντοπισμό νέων επιχειρηματικών ευκαιριών για την αξιοποίηση της γνώσης και την ενσωμάτωσή της σε αλυσίδες αξίας.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869744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50800" y="972995"/>
            <a:ext cx="12090400" cy="4639732"/>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9)  Κέντρο Στήριξης Επιχειρηματικότητας, 4.400.000€,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7.</a:t>
            </a:r>
          </a:p>
          <a:p>
            <a:pPr algn="ctr">
              <a:lnSpc>
                <a:spcPct val="150000"/>
              </a:lnSpc>
              <a:spcAft>
                <a:spcPts val="0"/>
              </a:spcAft>
            </a:pPr>
            <a:endParaRPr lang="el-GR" sz="16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sz="100" dirty="0">
                <a:latin typeface="Calibri" panose="020F0502020204030204" pitchFamily="34" charset="0"/>
                <a:ea typeface="Times New Roman" panose="02020603050405020304" pitchFamily="18" charset="0"/>
                <a:cs typeface="Calibri" panose="020F0502020204030204" pitchFamily="34" charset="0"/>
              </a:rPr>
              <a:t>.</a:t>
            </a:r>
            <a:r>
              <a:rPr lang="el-GR" dirty="0">
                <a:latin typeface="Calibri" panose="020F0502020204030204" pitchFamily="34" charset="0"/>
                <a:ea typeface="Times New Roman" panose="02020603050405020304" pitchFamily="18" charset="0"/>
                <a:cs typeface="Calibri" panose="020F0502020204030204" pitchFamily="34" charset="0"/>
              </a:rPr>
              <a:t/>
            </a:r>
            <a:br>
              <a:rPr lang="el-GR" dirty="0">
                <a:latin typeface="Calibri" panose="020F0502020204030204" pitchFamily="34" charset="0"/>
                <a:ea typeface="Times New Roman" panose="02020603050405020304" pitchFamily="18" charset="0"/>
                <a:cs typeface="Calibri" panose="020F0502020204030204" pitchFamily="34" charset="0"/>
              </a:rPr>
            </a:br>
            <a:r>
              <a:rPr lang="el-GR" dirty="0">
                <a:latin typeface="Calibri" panose="020F0502020204030204" pitchFamily="34" charset="0"/>
                <a:ea typeface="Times New Roman" panose="02020603050405020304" pitchFamily="18" charset="0"/>
                <a:cs typeface="Calibri" panose="020F0502020204030204" pitchFamily="34" charset="0"/>
              </a:rPr>
              <a:t>Το έργο περιλαμβάνει τα εξής: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a:t>
            </a:r>
            <a:r>
              <a:rPr lang="el-GR" dirty="0" err="1">
                <a:latin typeface="Calibri" panose="020F0502020204030204" pitchFamily="34" charset="0"/>
                <a:ea typeface="Times New Roman" panose="02020603050405020304" pitchFamily="18" charset="0"/>
                <a:cs typeface="Calibri" panose="020F0502020204030204" pitchFamily="34" charset="0"/>
              </a:rPr>
              <a:t>iv</a:t>
            </a:r>
            <a:r>
              <a:rPr lang="el-GR" dirty="0">
                <a:latin typeface="Calibri" panose="020F0502020204030204" pitchFamily="34" charset="0"/>
                <a:ea typeface="Times New Roman" panose="02020603050405020304" pitchFamily="18" charset="0"/>
                <a:cs typeface="Calibri" panose="020F0502020204030204" pitchFamily="34" charset="0"/>
              </a:rPr>
              <a:t>) Υλοποίηση δράσεων επιχειρηματικού και περιβαλλοντικού </a:t>
            </a:r>
            <a:r>
              <a:rPr lang="el-GR" dirty="0" err="1">
                <a:latin typeface="Calibri" panose="020F0502020204030204" pitchFamily="34" charset="0"/>
                <a:ea typeface="Times New Roman" panose="02020603050405020304" pitchFamily="18" charset="0"/>
                <a:cs typeface="Calibri" panose="020F0502020204030204" pitchFamily="34" charset="0"/>
              </a:rPr>
              <a:t>mentoring</a:t>
            </a:r>
            <a:r>
              <a:rPr lang="el-GR" dirty="0">
                <a:latin typeface="Calibri" panose="020F0502020204030204" pitchFamily="34" charset="0"/>
                <a:ea typeface="Times New Roman" panose="02020603050405020304" pitchFamily="18" charset="0"/>
                <a:cs typeface="Calibri" panose="020F0502020204030204" pitchFamily="34" charset="0"/>
              </a:rPr>
              <a:t>, περιλαμβάνοντας δράσεις καλλιέργειας και ενδυνάμωσης της περιβαλλοντικής συνείδησης, ανάδειξη καλών πρακτικών μείωσης περιβαλλοντικών επιπτώσεων κ.α. </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(v) Παρακολούθηση της επιχειρηματικότητας στους Δήμους Καλλιθέας, Παλαιού Φαλήρου και Αλίμου και υποστήριξη των τριών δήμων σε θέματα στρατηγικής για την επιχειρηματικότητα, με την εκπόνηση σε ετήσια βάση μιας σειράς μελετών και ερευνών στο πλαίσιο των οποίων θα καταγράφονται και θα αξιολογούνται οι συνθήκες και οι τάσεις της αγοράς, θέματα που αφορούν στη λειτουργία των επιχειρήσεων, οι εξελίξεις στην αγορά εργασίας, θέματα σημαντικών κλάδων για την τοπική οικονομία (όπως ενδεικτικά τουρισμός, δημιουργική βιομηχανία), καθώς και ειδικότερα θέματα που άπτονται της επιχειρηματικότητας. </a:t>
            </a:r>
            <a:endParaRPr lang="el-GR"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03245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3" name="Ορθογώνιο 2"/>
          <p:cNvSpPr/>
          <p:nvPr/>
        </p:nvSpPr>
        <p:spPr>
          <a:xfrm>
            <a:off x="195489" y="1231387"/>
            <a:ext cx="12061371" cy="4893647"/>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10)  Κατάρτιση και πιστοποίηση γνώσεων και δεξιοτήτων εργαζομένων, 1.187.000€,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9.</a:t>
            </a:r>
          </a:p>
          <a:p>
            <a:pPr algn="ctr">
              <a:lnSpc>
                <a:spcPct val="150000"/>
              </a:lnSpc>
              <a:spcAft>
                <a:spcPts val="0"/>
              </a:spcAft>
            </a:pPr>
            <a:endParaRPr lang="el-GR" sz="1000" b="1"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σύμβαση υπογράφηκε στις 28/12/2021.</a:t>
            </a:r>
            <a:endParaRPr lang="el-GR" dirty="0">
              <a:latin typeface="Times New Roman" panose="02020603050405020304" pitchFamily="18"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Times New Roman" panose="02020603050405020304" pitchFamily="18" charset="0"/>
              <a:buChar char="-"/>
            </a:pPr>
            <a:r>
              <a:rPr lang="el-GR" i="1" dirty="0">
                <a:latin typeface="Calibri" panose="020F0502020204030204" pitchFamily="34" charset="0"/>
                <a:ea typeface="Calibri" panose="020F0502020204030204" pitchFamily="34" charset="0"/>
                <a:cs typeface="Calibri" panose="020F0502020204030204" pitchFamily="34" charset="0"/>
              </a:rPr>
              <a:t>Η διάρκεια της σύμβασης ορίζεται σε είκοσι (20) μήνες.</a:t>
            </a: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lvl="0" algn="just">
              <a:lnSpc>
                <a:spcPct val="150000"/>
              </a:lnSpc>
              <a:spcAft>
                <a:spcPts val="0"/>
              </a:spcAft>
            </a:pPr>
            <a:endParaRPr lang="el-GR" dirty="0">
              <a:latin typeface="Times New Roman" panose="02020603050405020304" pitchFamily="18" charset="0"/>
              <a:ea typeface="Calibri" panose="020F0502020204030204" pitchFamily="34" charset="0"/>
              <a:cs typeface="Calibri" panose="020F0502020204030204" pitchFamily="34" charset="0"/>
            </a:endParaRPr>
          </a:p>
          <a:p>
            <a:pPr>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Ειδικότερα: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Αντικείμενο του έργου αποτελεί η παροχή υπηρεσιών εξατομικευμένης συμβουλευτικής, εκπαίδευσης και πιστοποίησης 250 εργαζομένων του ιδιωτικού τομέα δυο βασικών κατηγοριών ΜΜΕ:</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pic>
        <p:nvPicPr>
          <p:cNvPr id="4" name="Εικόνα 3"/>
          <p:cNvPicPr>
            <a:picLocks noChangeAspect="1"/>
          </p:cNvPicPr>
          <p:nvPr/>
        </p:nvPicPr>
        <p:blipFill>
          <a:blip r:embed="rId5"/>
          <a:stretch>
            <a:fillRect/>
          </a:stretch>
        </p:blipFill>
        <p:spPr>
          <a:xfrm>
            <a:off x="3096021" y="2819850"/>
            <a:ext cx="4838813" cy="2254980"/>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80873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3" name="Ορθογώνιο 2"/>
          <p:cNvSpPr/>
          <p:nvPr/>
        </p:nvSpPr>
        <p:spPr>
          <a:xfrm>
            <a:off x="195489" y="1231387"/>
            <a:ext cx="12061371" cy="4893647"/>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10)  Κατάρτιση και πιστοποίηση γνώσεων και δεξιοτήτων εργαζομένων, 1.187.000€,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9.</a:t>
            </a:r>
          </a:p>
          <a:p>
            <a:pPr algn="ctr">
              <a:lnSpc>
                <a:spcPct val="150000"/>
              </a:lnSpc>
              <a:spcAft>
                <a:spcPts val="0"/>
              </a:spcAft>
            </a:pPr>
            <a:endParaRPr lang="el-GR" sz="10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1η κατηγορία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Αναπτυγμένες ΜΜΕ που προσφέρουν ανταγωνιστικές υπηρεσίες και προϊόντα.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ΜΜΕ οι οποίες αναπτύσσουν προϊόντα / υπηρεσίες υψηλής τεχνολογίας / καινοτομίας.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ΜΜΕ οι οποίες απασχολούν εργαζόμενους με ικανοποιητικές ως υψηλές επαγγελματικές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δεξιότητες και</a:t>
            </a:r>
          </a:p>
          <a:p>
            <a:pPr algn="just">
              <a:lnSpc>
                <a:spcPct val="150000"/>
              </a:lnSpc>
              <a:spcAft>
                <a:spcPts val="0"/>
              </a:spcAft>
            </a:pPr>
            <a:endParaRPr lang="el-GR" sz="1000"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0"/>
              </a:spcAft>
            </a:pPr>
            <a:r>
              <a:rPr lang="el-GR" b="1" dirty="0">
                <a:latin typeface="Calibri" panose="020F0502020204030204" pitchFamily="34" charset="0"/>
                <a:ea typeface="Times New Roman" panose="02020603050405020304" pitchFamily="18" charset="0"/>
                <a:cs typeface="Calibri" panose="020F0502020204030204" pitchFamily="34" charset="0"/>
              </a:rPr>
              <a:t>2η κατηγορία:</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ΜΜΕ με μέτρια ως μικρή ανάπτυξη.</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ΜΜΕ έντασης εργασίας.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ΜΜΕ οι οποίες απασχολούν προσωπικό χαμηλών επαγγελματικών προσόντων και δεξιοτήτων.</a:t>
            </a:r>
            <a:endParaRPr lang="el-GR" dirty="0">
              <a:latin typeface="Times New Roman" panose="02020603050405020304" pitchFamily="18" charset="0"/>
              <a:ea typeface="Times New Roman" panose="02020603050405020304" pitchFamily="18"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390787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3" name="Ορθογώνιο 2"/>
          <p:cNvSpPr/>
          <p:nvPr/>
        </p:nvSpPr>
        <p:spPr>
          <a:xfrm>
            <a:off x="130629" y="818178"/>
            <a:ext cx="12061371" cy="5609228"/>
          </a:xfrm>
          <a:prstGeom prst="rect">
            <a:avLst/>
          </a:prstGeom>
        </p:spPr>
        <p:txBody>
          <a:bodyPr wrap="square">
            <a:spAutoFit/>
          </a:bodyPr>
          <a:lstStyle/>
          <a:p>
            <a:pPr algn="ctr">
              <a:lnSpc>
                <a:spcPct val="150000"/>
              </a:lnSpc>
              <a:spcAft>
                <a:spcPts val="0"/>
              </a:spcAft>
            </a:pPr>
            <a:r>
              <a:rPr lang="el-GR" b="1" dirty="0">
                <a:latin typeface="Calibri" panose="020F0502020204030204" pitchFamily="34" charset="0"/>
                <a:ea typeface="Calibri" panose="020F0502020204030204" pitchFamily="34" charset="0"/>
                <a:cs typeface="Calibri" panose="020F0502020204030204" pitchFamily="34" charset="0"/>
              </a:rPr>
              <a:t>10)  Κατάρτιση και πιστοποίηση γνώσεων και δεξιοτήτων εργαζομένων, 1.187.000€, </a:t>
            </a:r>
            <a:r>
              <a:rPr lang="el-GR" b="1" dirty="0" err="1">
                <a:latin typeface="Calibri" panose="020F0502020204030204" pitchFamily="34" charset="0"/>
                <a:ea typeface="Calibri" panose="020F0502020204030204" pitchFamily="34" charset="0"/>
                <a:cs typeface="Calibri" panose="020F0502020204030204" pitchFamily="34" charset="0"/>
              </a:rPr>
              <a:t>Συ.Δ.Ν.Α</a:t>
            </a:r>
            <a:r>
              <a:rPr lang="el-GR" b="1" dirty="0">
                <a:latin typeface="Calibri" panose="020F0502020204030204" pitchFamily="34" charset="0"/>
                <a:ea typeface="Calibri" panose="020F0502020204030204" pitchFamily="34" charset="0"/>
                <a:cs typeface="Calibri" panose="020F0502020204030204" pitchFamily="34" charset="0"/>
              </a:rPr>
              <a:t>. 9.</a:t>
            </a:r>
          </a:p>
          <a:p>
            <a:pPr algn="ctr">
              <a:lnSpc>
                <a:spcPct val="150000"/>
              </a:lnSpc>
              <a:spcAft>
                <a:spcPts val="0"/>
              </a:spcAft>
            </a:pPr>
            <a:endParaRPr lang="el-GR" sz="5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Η Σύμβαση περιλαμβάνει τις παρακάτω ενέργειες: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Επαγγελματική συμβουλευτική</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Παροχή υπηρεσιών εξατομικευμένης επαγγελματικής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συμβουλευτικής υποστήριξης στους ωφελούμενους μέσω ατομικών συνεδριών (3 συνεδρίες ανά ωφελούμενο).</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Ενέργειες Κατάρτισης</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Αφορά στην υλοποίηση </a:t>
            </a:r>
            <a:r>
              <a:rPr lang="el-GR" dirty="0" err="1">
                <a:latin typeface="Calibri" panose="020F0502020204030204" pitchFamily="34" charset="0"/>
                <a:ea typeface="Times New Roman" panose="02020603050405020304" pitchFamily="18" charset="0"/>
                <a:cs typeface="Calibri" panose="020F0502020204030204" pitchFamily="34" charset="0"/>
              </a:rPr>
              <a:t>στοχευμένων</a:t>
            </a:r>
            <a:r>
              <a:rPr lang="el-GR" dirty="0">
                <a:latin typeface="Calibri" panose="020F0502020204030204" pitchFamily="34" charset="0"/>
                <a:ea typeface="Times New Roman" panose="02020603050405020304" pitchFamily="18" charset="0"/>
                <a:cs typeface="Calibri" panose="020F0502020204030204" pitchFamily="34" charset="0"/>
              </a:rPr>
              <a:t> προγραμμάτων συνεχιζόμενης επαγγελματικής κατάρτισης, διάρκειας 360 ώρες σε οριζόντιες, όσο και εξειδικευμένες και επαγγελματικές γνώσεις και δεξιότητες.</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Πιστοποίηση σε 250 ωφελούμενους</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Αφορά τη συμμετοχή σε εξετάσεις πιστοποίησης των γνώσεων και δεξιοτήτων του συνόλου των </a:t>
            </a:r>
            <a:r>
              <a:rPr lang="el-GR" dirty="0" err="1">
                <a:latin typeface="Calibri" panose="020F0502020204030204" pitchFamily="34" charset="0"/>
                <a:ea typeface="Times New Roman" panose="02020603050405020304" pitchFamily="18" charset="0"/>
                <a:cs typeface="Calibri" panose="020F0502020204030204" pitchFamily="34" charset="0"/>
              </a:rPr>
              <a:t>καταρτισθέντων</a:t>
            </a:r>
            <a:r>
              <a:rPr lang="el-GR" dirty="0">
                <a:latin typeface="Calibri" panose="020F0502020204030204" pitchFamily="34" charset="0"/>
                <a:ea typeface="Times New Roman" panose="02020603050405020304" pitchFamily="18" charset="0"/>
                <a:cs typeface="Calibri" panose="020F0502020204030204" pitchFamily="34" charset="0"/>
              </a:rPr>
              <a:t>.</a:t>
            </a:r>
            <a:endParaRPr lang="el-GR" dirty="0">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 Καταβολή Εκπαιδευτικών Επιδομάτων</a:t>
            </a:r>
          </a:p>
          <a:p>
            <a:pPr algn="just">
              <a:lnSpc>
                <a:spcPct val="150000"/>
              </a:lnSpc>
              <a:spcAft>
                <a:spcPts val="0"/>
              </a:spcAft>
            </a:pPr>
            <a:r>
              <a:rPr lang="el-GR" dirty="0">
                <a:latin typeface="Calibri" panose="020F0502020204030204" pitchFamily="34" charset="0"/>
                <a:ea typeface="Times New Roman" panose="02020603050405020304" pitchFamily="18" charset="0"/>
                <a:cs typeface="Calibri" panose="020F0502020204030204" pitchFamily="34" charset="0"/>
              </a:rPr>
              <a:t>Περιλαμβάνει τις ενέργειες καταβολής των εκπαιδευτικών επιδομάτων και ασφαλιστικών εισφορών στους ωφελούμενους που θα συμμετάσχουν στο έργο.</a:t>
            </a:r>
            <a:endParaRPr lang="el-GR"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77020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471260" y="2565532"/>
            <a:ext cx="11509829" cy="1295868"/>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Υπό ένταξη 1 Δράση:</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u="sng" dirty="0">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u="sng" dirty="0" err="1">
                <a:latin typeface="Calibri" panose="020F0502020204030204" pitchFamily="34" charset="0"/>
                <a:ea typeface="Calibri" panose="020F0502020204030204" pitchFamily="34" charset="0"/>
                <a:cs typeface="Calibri" panose="020F0502020204030204" pitchFamily="34" charset="0"/>
              </a:rPr>
              <a:t>Συ.Δ.Ν.Α</a:t>
            </a:r>
            <a:r>
              <a:rPr lang="el-GR" u="sng" dirty="0">
                <a:latin typeface="Calibri" panose="020F0502020204030204" pitchFamily="34" charset="0"/>
                <a:ea typeface="Calibri" panose="020F0502020204030204" pitchFamily="34" charset="0"/>
                <a:cs typeface="Calibri" panose="020F0502020204030204" pitchFamily="34" charset="0"/>
              </a:rPr>
              <a:t>. : (1 Δράση)</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1)  Φυτώρια επιχειρήσεων, 2.100.000€,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16.</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0221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884917" y="1398204"/>
            <a:ext cx="10682515" cy="4065857"/>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Ανένταχτες 10 Δράσεις:</a:t>
            </a:r>
          </a:p>
          <a:p>
            <a:pPr algn="ctr">
              <a:lnSpc>
                <a:spcPct val="150000"/>
              </a:lnSpc>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τον Δήμο Παλαιού Φαλήρου: (1 Δράση)</a:t>
            </a:r>
          </a:p>
          <a:p>
            <a:pPr algn="just">
              <a:lnSpc>
                <a:spcPct val="150000"/>
              </a:lnSpc>
              <a:spcAft>
                <a:spcPts val="0"/>
              </a:spcAft>
            </a:pPr>
            <a:endParaRPr lang="el-GR" sz="1600" b="1" u="sng"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1) Υποδομή για παιδιά και νέους με νοητική υστέρηση και αυτισμό, 500.000€,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5.</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Δικαιούχους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 το Χαροκόπειο Πανεπιστήμιο και τον Δήμο Καλλιθέας: (1 Δράση)</a:t>
            </a:r>
          </a:p>
          <a:p>
            <a:pPr>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2) Πρόληψη - αξιοποίηση αποβλήτων τροφών στον τομέα της εστίασης, 677.000€,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8.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85546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260350" y="1299243"/>
            <a:ext cx="11931650" cy="4570482"/>
          </a:xfrm>
          <a:prstGeom prst="rect">
            <a:avLst/>
          </a:prstGeom>
        </p:spPr>
        <p:txBody>
          <a:bodyPr wrap="square">
            <a:spAutoFit/>
          </a:bodyPr>
          <a:lstStyle/>
          <a:p>
            <a:pPr algn="ct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Ανένταχτες 10 Δράσεις:</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Δικαιούχους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τον Δήμο Παλαιού Φαλήρου και τον Δήμο Καλλιθέας: (4 Δράσεις)</a:t>
            </a:r>
          </a:p>
          <a:p>
            <a:pPr>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3) Βιοκλιματικές αναβαθμίσεις σε επιλεγμένα δημοτικά κτίρια, 4.150.000€, Συ.Δ.Ν.Α.10.</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4) Πράσινες πολιτιστικές διαδρομές, 1.881.800€,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13.</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5)  Μονοπάτια και διαμορφώσεις κατά μήκος ρεμάτων, 466.700€,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14.</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6) Έργα διευθέτησης </a:t>
            </a:r>
            <a:r>
              <a:rPr lang="el-GR" dirty="0" err="1">
                <a:latin typeface="Calibri" panose="020F0502020204030204" pitchFamily="34" charset="0"/>
                <a:ea typeface="Calibri" panose="020F0502020204030204" pitchFamily="34" charset="0"/>
                <a:cs typeface="Calibri" panose="020F0502020204030204" pitchFamily="34" charset="0"/>
              </a:rPr>
              <a:t>ομβρίων</a:t>
            </a:r>
            <a:r>
              <a:rPr lang="el-GR" dirty="0">
                <a:latin typeface="Calibri" panose="020F0502020204030204" pitchFamily="34" charset="0"/>
                <a:ea typeface="Calibri" panose="020F0502020204030204" pitchFamily="34" charset="0"/>
                <a:cs typeface="Calibri" panose="020F0502020204030204" pitchFamily="34" charset="0"/>
              </a:rPr>
              <a:t>  και αξιοποίησης επιφανειακών υδάτων, 1.333.333,40€ ,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15.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2422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435429" y="1630816"/>
            <a:ext cx="10856685" cy="2954655"/>
          </a:xfrm>
          <a:prstGeom prst="rect">
            <a:avLst/>
          </a:prstGeom>
        </p:spPr>
        <p:txBody>
          <a:bodyPr wrap="square">
            <a:spAutoFit/>
          </a:bodyPr>
          <a:lstStyle/>
          <a:p>
            <a:pPr>
              <a:lnSpc>
                <a:spcPct val="150000"/>
              </a:lnSpc>
              <a:spcAft>
                <a:spcPts val="0"/>
              </a:spcAft>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(4 Δράσεις)</a:t>
            </a:r>
          </a:p>
          <a:p>
            <a:pPr algn="just">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7)  Ανάπτυξη καινοτομικών επιδεικτικών υπηρεσιών, 795.000€,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17.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8)  Ανοικτές και οριζόντιες ψηφιακές υπηρεσίες και εφαρμογές ΤΠΕ για τις επιχειρήσεις, 381.000€,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18.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9)  Οριζόντιες Υπηρεσίες Στήριξης, Προώθησης και Διάχυσης της Επιχειρηματικότητας στους Δήμους της Νότιας Αττικής, 2.180.000€, ΣυΔΝΑ19.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10)  Προώθηση της κοινωνικής επιχειρηματικότητας, 800.000€,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20.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99707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957943" y="1990914"/>
            <a:ext cx="10885714" cy="2911695"/>
          </a:xfrm>
          <a:prstGeom prst="rect">
            <a:avLst/>
          </a:prstGeom>
        </p:spPr>
        <p:txBody>
          <a:bodyPr wrap="square">
            <a:spAutoFit/>
          </a:bodyPr>
          <a:lstStyle/>
          <a:p>
            <a:pP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Τέλος υπάρχει 1 Δράση Υπό Εξειδίκευση, Γραπτή Διαδικασία, διαδικασία έκδοσης Πρόσκλησης:</a:t>
            </a: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l-GR" b="1" u="sng" dirty="0">
                <a:latin typeface="Calibri" panose="020F0502020204030204" pitchFamily="34" charset="0"/>
                <a:ea typeface="Calibri" panose="020F0502020204030204" pitchFamily="34" charset="0"/>
                <a:cs typeface="Calibri" panose="020F0502020204030204" pitchFamily="34" charset="0"/>
              </a:rPr>
              <a:t>Με Δικαιούχο την Διεύθυνση Τεχνικών Έργων &amp; Αναπτυξιακών Προγραμμάτων του </a:t>
            </a:r>
            <a:r>
              <a:rPr lang="el-GR" b="1" u="sng" dirty="0" err="1">
                <a:latin typeface="Calibri" panose="020F0502020204030204" pitchFamily="34" charset="0"/>
                <a:ea typeface="Calibri" panose="020F0502020204030204" pitchFamily="34" charset="0"/>
                <a:cs typeface="Calibri" panose="020F0502020204030204" pitchFamily="34" charset="0"/>
              </a:rPr>
              <a:t>Συ.Δ.Ν.Α</a:t>
            </a:r>
            <a:r>
              <a:rPr lang="el-GR" b="1" u="sng" dirty="0">
                <a:latin typeface="Calibri" panose="020F0502020204030204" pitchFamily="34" charset="0"/>
                <a:ea typeface="Calibri" panose="020F0502020204030204" pitchFamily="34" charset="0"/>
                <a:cs typeface="Calibri" panose="020F0502020204030204" pitchFamily="34" charset="0"/>
              </a:rPr>
              <a:t>.: (1 Δράση)</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1) Δια βίου Μάθηση, 980.000€,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21.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solidFill>
                  <a:srgbClr val="00B0F0"/>
                </a:solidFill>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Περιμένουμε την Προγραμματική Σύμβαση από τον Δικαιούχο (</a:t>
            </a:r>
            <a:r>
              <a:rPr lang="el-GR" dirty="0" err="1">
                <a:latin typeface="Calibri" panose="020F0502020204030204" pitchFamily="34" charset="0"/>
                <a:ea typeface="Calibri" panose="020F0502020204030204" pitchFamily="34" charset="0"/>
                <a:cs typeface="Calibri" panose="020F0502020204030204" pitchFamily="34" charset="0"/>
              </a:rPr>
              <a:t>Συ.Δ.Ν.Α</a:t>
            </a:r>
            <a:r>
              <a:rPr lang="el-GR" dirty="0">
                <a:latin typeface="Calibri" panose="020F0502020204030204" pitchFamily="34" charset="0"/>
                <a:ea typeface="Calibri" panose="020F0502020204030204" pitchFamily="34" charset="0"/>
                <a:cs typeface="Calibri" panose="020F0502020204030204" pitchFamily="34" charset="0"/>
              </a:rPr>
              <a:t>.) για να προχωρήσουμε σε Εξειδίκευση της Δράσης και στη συνέχεια την έκδοση της Πρόσκλησης.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9224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837441"/>
          </a:xfrm>
          <a:prstGeom prst="rect">
            <a:avLst/>
          </a:prstGeom>
        </p:spPr>
      </p:pic>
      <p:pic>
        <p:nvPicPr>
          <p:cNvPr id="10" name="Εικόνα 9"/>
          <p:cNvPicPr>
            <a:picLocks noChangeAspect="1"/>
          </p:cNvPicPr>
          <p:nvPr/>
        </p:nvPicPr>
        <p:blipFill>
          <a:blip r:embed="rId4"/>
          <a:stretch>
            <a:fillRect/>
          </a:stretch>
        </p:blipFill>
        <p:spPr>
          <a:xfrm>
            <a:off x="9442112" y="130156"/>
            <a:ext cx="2649538" cy="577127"/>
          </a:xfrm>
          <a:prstGeom prst="rect">
            <a:avLst/>
          </a:prstGeom>
        </p:spPr>
      </p:pic>
      <p:sp>
        <p:nvSpPr>
          <p:cNvPr id="11" name="TextBox 10"/>
          <p:cNvSpPr txBox="1"/>
          <p:nvPr/>
        </p:nvSpPr>
        <p:spPr>
          <a:xfrm>
            <a:off x="1849210" y="-16129"/>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20794" y="828668"/>
            <a:ext cx="4602286" cy="400110"/>
          </a:xfrm>
          <a:prstGeom prst="rect">
            <a:avLst/>
          </a:prstGeom>
        </p:spPr>
        <p:txBody>
          <a:bodyPr wrap="none">
            <a:spAutoFit/>
          </a:bodyPr>
          <a:lstStyle/>
          <a:p>
            <a:pPr algn="r"/>
            <a:r>
              <a:rPr lang="el-GR" sz="2000" b="1" dirty="0">
                <a:solidFill>
                  <a:schemeClr val="accent1">
                    <a:lumMod val="50000"/>
                  </a:schemeClr>
                </a:solidFill>
                <a:latin typeface="Calibri" pitchFamily="34" charset="0"/>
                <a:cs typeface="Calibri" pitchFamily="34" charset="0"/>
              </a:rPr>
              <a:t>Όραμα και Άξονες Στρατηγικής ΟΧΕ/ ΒΑΑ</a:t>
            </a:r>
          </a:p>
        </p:txBody>
      </p:sp>
      <p:sp>
        <p:nvSpPr>
          <p:cNvPr id="12" name="Δεξιό βέλος 11"/>
          <p:cNvSpPr/>
          <p:nvPr/>
        </p:nvSpPr>
        <p:spPr>
          <a:xfrm rot="10800000">
            <a:off x="6628186" y="5522467"/>
            <a:ext cx="1130124" cy="835349"/>
          </a:xfrm>
          <a:prstGeom prst="rightArrow">
            <a:avLst>
              <a:gd name="adj1" fmla="val 31591"/>
              <a:gd name="adj2" fmla="val 103705"/>
            </a:avLst>
          </a:prstGeom>
          <a:solidFill>
            <a:srgbClr val="4F81BD">
              <a:lumMod val="40000"/>
              <a:lumOff val="60000"/>
            </a:srgbClr>
          </a:solidFill>
          <a:ln w="25400" cap="flat" cmpd="sng" algn="ctr">
            <a:noFill/>
            <a:prstDash val="solid"/>
          </a:ln>
          <a:effectLst/>
        </p:spPr>
        <p:txBody>
          <a:bodyPr rtlCol="0" anchor="ctr"/>
          <a:lstStyle/>
          <a:p>
            <a:pPr algn="ctr">
              <a:defRPr/>
            </a:pPr>
            <a:endParaRPr lang="el-GR" kern="0">
              <a:solidFill>
                <a:sysClr val="window" lastClr="FFFFFF"/>
              </a:solidFill>
              <a:latin typeface="Calibri"/>
            </a:endParaRPr>
          </a:p>
        </p:txBody>
      </p:sp>
      <p:sp>
        <p:nvSpPr>
          <p:cNvPr id="13" name="Δεξιό βέλος 12"/>
          <p:cNvSpPr/>
          <p:nvPr/>
        </p:nvSpPr>
        <p:spPr>
          <a:xfrm rot="10800000">
            <a:off x="6628185" y="1778052"/>
            <a:ext cx="1130124" cy="835349"/>
          </a:xfrm>
          <a:prstGeom prst="rightArrow">
            <a:avLst>
              <a:gd name="adj1" fmla="val 31591"/>
              <a:gd name="adj2" fmla="val 103705"/>
            </a:avLst>
          </a:prstGeom>
          <a:solidFill>
            <a:srgbClr val="4F81BD">
              <a:lumMod val="40000"/>
              <a:lumOff val="60000"/>
            </a:srgbClr>
          </a:solidFill>
          <a:ln w="25400" cap="flat" cmpd="sng" algn="ctr">
            <a:noFill/>
            <a:prstDash val="solid"/>
          </a:ln>
          <a:effectLst/>
        </p:spPr>
        <p:txBody>
          <a:bodyPr rtlCol="0" anchor="ctr"/>
          <a:lstStyle/>
          <a:p>
            <a:pPr algn="ctr">
              <a:defRPr/>
            </a:pPr>
            <a:endParaRPr lang="el-GR" kern="0">
              <a:solidFill>
                <a:sysClr val="window" lastClr="FFFFFF"/>
              </a:solidFill>
              <a:latin typeface="Calibri"/>
            </a:endParaRPr>
          </a:p>
        </p:txBody>
      </p:sp>
      <p:sp>
        <p:nvSpPr>
          <p:cNvPr id="14" name="Επεξήγηση με δεξιό βέλος 13"/>
          <p:cNvSpPr/>
          <p:nvPr/>
        </p:nvSpPr>
        <p:spPr>
          <a:xfrm rot="10800000">
            <a:off x="6453381" y="1506204"/>
            <a:ext cx="3775199" cy="5157233"/>
          </a:xfrm>
          <a:prstGeom prst="rightArrowCallout">
            <a:avLst>
              <a:gd name="adj1" fmla="val 8397"/>
              <a:gd name="adj2" fmla="val 10769"/>
              <a:gd name="adj3" fmla="val 28718"/>
              <a:gd name="adj4" fmla="val 64977"/>
            </a:avLst>
          </a:prstGeom>
          <a:solidFill>
            <a:srgbClr val="4F81BD">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defRPr/>
            </a:pPr>
            <a:r>
              <a:rPr lang="el-GR" sz="1100">
                <a:solidFill>
                  <a:srgbClr val="FFFFFF"/>
                </a:solidFill>
                <a:latin typeface="Calibri"/>
                <a:ea typeface="Times New Roman"/>
                <a:cs typeface="Times New Roman"/>
              </a:rPr>
              <a:t> </a:t>
            </a:r>
            <a:endParaRPr lang="el-GR" sz="1200" kern="0">
              <a:solidFill>
                <a:sysClr val="window" lastClr="FFFFFF"/>
              </a:solidFill>
              <a:latin typeface="Times New Roman"/>
              <a:ea typeface="Times New Roman"/>
            </a:endParaRPr>
          </a:p>
        </p:txBody>
      </p:sp>
      <p:sp>
        <p:nvSpPr>
          <p:cNvPr id="15" name="Επεξήγηση με δεξιό βέλος 14"/>
          <p:cNvSpPr/>
          <p:nvPr/>
        </p:nvSpPr>
        <p:spPr>
          <a:xfrm rot="10800000">
            <a:off x="2955778" y="1506204"/>
            <a:ext cx="3903345" cy="5157233"/>
          </a:xfrm>
          <a:prstGeom prst="rightArrowCallout">
            <a:avLst>
              <a:gd name="adj1" fmla="val 8397"/>
              <a:gd name="adj2" fmla="val 10769"/>
              <a:gd name="adj3" fmla="val 28718"/>
              <a:gd name="adj4" fmla="val 64977"/>
            </a:avLst>
          </a:prstGeom>
          <a:solidFill>
            <a:srgbClr val="4F81BD">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defRPr/>
            </a:pPr>
            <a:r>
              <a:rPr lang="el-GR" sz="1100">
                <a:solidFill>
                  <a:srgbClr val="FFFFFF"/>
                </a:solidFill>
                <a:latin typeface="Calibri"/>
                <a:ea typeface="Times New Roman"/>
                <a:cs typeface="Times New Roman"/>
              </a:rPr>
              <a:t> </a:t>
            </a:r>
            <a:endParaRPr lang="el-GR" sz="1200" kern="0">
              <a:solidFill>
                <a:sysClr val="window" lastClr="FFFFFF"/>
              </a:solidFill>
              <a:latin typeface="Times New Roman"/>
              <a:ea typeface="Times New Roman"/>
            </a:endParaRPr>
          </a:p>
        </p:txBody>
      </p:sp>
      <p:sp>
        <p:nvSpPr>
          <p:cNvPr id="16" name="Πλαίσιο κειμένου 2"/>
          <p:cNvSpPr txBox="1"/>
          <p:nvPr/>
        </p:nvSpPr>
        <p:spPr>
          <a:xfrm>
            <a:off x="1201803" y="1568503"/>
            <a:ext cx="2157095" cy="5094934"/>
          </a:xfrm>
          <a:prstGeom prst="roundRect">
            <a:avLst/>
          </a:prstGeom>
          <a:solidFill>
            <a:srgbClr val="4F81BD"/>
          </a:solidFill>
          <a:ln w="1270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lang="el-GR" sz="1100" b="1" dirty="0">
                <a:solidFill>
                  <a:srgbClr val="FFFFFF"/>
                </a:solidFill>
                <a:ea typeface="Times New Roman"/>
              </a:rPr>
              <a:t>Το όραμα για την περιοχή ΟΧΕ / ΒΑΑ  των 3 Δήμων, είναι η ανάπτυξη </a:t>
            </a:r>
            <a:r>
              <a:rPr lang="en-US" sz="1100" b="1" dirty="0">
                <a:solidFill>
                  <a:srgbClr val="FFFFFF"/>
                </a:solidFill>
                <a:ea typeface="Times New Roman"/>
              </a:rPr>
              <a:t> </a:t>
            </a:r>
            <a:r>
              <a:rPr lang="el-GR" sz="1100" b="1" dirty="0">
                <a:solidFill>
                  <a:srgbClr val="FFFFFF"/>
                </a:solidFill>
                <a:ea typeface="Times New Roman"/>
              </a:rPr>
              <a:t>δικτύου τουρισμού  - πολιτισμού,</a:t>
            </a:r>
            <a:r>
              <a:rPr lang="en-US" sz="1100" b="1" dirty="0">
                <a:solidFill>
                  <a:srgbClr val="FFFFFF"/>
                </a:solidFill>
                <a:ea typeface="Times New Roman"/>
              </a:rPr>
              <a:t> </a:t>
            </a:r>
            <a:r>
              <a:rPr lang="el-GR" sz="1100" b="1" dirty="0">
                <a:solidFill>
                  <a:srgbClr val="FFFFFF"/>
                </a:solidFill>
                <a:ea typeface="Times New Roman"/>
              </a:rPr>
              <a:t>αξιοποιώντας ευκαιρίες  ανάπτυξης από την λειτουργία του ΚΠΙΣΝ. </a:t>
            </a:r>
          </a:p>
          <a:p>
            <a:pPr>
              <a:defRPr/>
            </a:pPr>
            <a:r>
              <a:rPr lang="el-GR" sz="1100" b="1" dirty="0">
                <a:solidFill>
                  <a:srgbClr val="FFFFFF"/>
                </a:solidFill>
                <a:ea typeface="Times New Roman"/>
              </a:rPr>
              <a:t>Ένα «ταξίδι στο χώρο και στον χρόνο, μέσα από εικόνες, ήχους και γεύσεις», που αναμιγνύονται, αναδυόμενες μέσα από τις ιστορικές διαδρομές των 3 τόπων : «αρχαιολογικοί χώροι και γεύσεις της θάλασσας, αρχιτεκτονική του μεσοπολέμου, γεύσεις και μουσικές των </a:t>
            </a:r>
            <a:r>
              <a:rPr lang="el-GR" sz="1100" b="1" dirty="0" err="1">
                <a:solidFill>
                  <a:srgbClr val="FFFFFF"/>
                </a:solidFill>
                <a:ea typeface="Times New Roman"/>
              </a:rPr>
              <a:t>Κωνσταντινουπολιτών</a:t>
            </a:r>
            <a:r>
              <a:rPr lang="el-GR" sz="1100" b="1" dirty="0">
                <a:solidFill>
                  <a:srgbClr val="FFFFFF"/>
                </a:solidFill>
                <a:ea typeface="Times New Roman"/>
              </a:rPr>
              <a:t>, προσφυγικά, αναγνωρίσιμες γεύσεις και κουζίνες διαφόρων γενιών προσφύγων, μνήμες από τα ρεμπέτικα στις Τζιτζιφιές, που σήμερα φιλοξενούν την Εθνική Λυρική Σκηνή».</a:t>
            </a:r>
            <a:endParaRPr lang="el-GR" sz="1200" kern="0" dirty="0">
              <a:solidFill>
                <a:sysClr val="windowText" lastClr="000000"/>
              </a:solidFill>
              <a:latin typeface="Times New Roman"/>
              <a:ea typeface="Times New Roman"/>
            </a:endParaRPr>
          </a:p>
        </p:txBody>
      </p:sp>
      <p:sp>
        <p:nvSpPr>
          <p:cNvPr id="17" name="Πλαίσιο κειμένου 8"/>
          <p:cNvSpPr txBox="1"/>
          <p:nvPr/>
        </p:nvSpPr>
        <p:spPr>
          <a:xfrm>
            <a:off x="4323930" y="1634285"/>
            <a:ext cx="2535193" cy="948048"/>
          </a:xfrm>
          <a:prstGeom prst="roundRect">
            <a:avLst/>
          </a:prstGeom>
          <a:solidFill>
            <a:srgbClr val="4F81BD"/>
          </a:solidFill>
          <a:ln w="1270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defRPr/>
            </a:pPr>
            <a:r>
              <a:rPr lang="el-GR" sz="1100" b="1" kern="0" dirty="0">
                <a:solidFill>
                  <a:srgbClr val="FFFFFF"/>
                </a:solidFill>
                <a:latin typeface="Calibri"/>
                <a:ea typeface="Calibri"/>
                <a:cs typeface="Calibri"/>
              </a:rPr>
              <a:t>η βιώσιμη σε όρους οικονομικούς και περιβαλλοντικούς,  εξειδίκευση και ενίσχυση της τοπικής οικονομίας, στον τουρισμό – πολιτισμό  </a:t>
            </a:r>
            <a:endParaRPr lang="el-GR" sz="1100" kern="0" dirty="0">
              <a:solidFill>
                <a:sysClr val="windowText" lastClr="000000"/>
              </a:solidFill>
              <a:latin typeface="Calibri"/>
              <a:ea typeface="Calibri"/>
              <a:cs typeface="Times New Roman"/>
            </a:endParaRPr>
          </a:p>
        </p:txBody>
      </p:sp>
      <p:sp>
        <p:nvSpPr>
          <p:cNvPr id="18" name="Πλαίσιο κειμένου 12"/>
          <p:cNvSpPr txBox="1"/>
          <p:nvPr/>
        </p:nvSpPr>
        <p:spPr>
          <a:xfrm>
            <a:off x="7731006" y="1492704"/>
            <a:ext cx="2497578" cy="1293459"/>
          </a:xfrm>
          <a:prstGeom prst="roundRect">
            <a:avLst/>
          </a:prstGeom>
          <a:solidFill>
            <a:srgbClr val="C0504D"/>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ΑΣ1 «Αναζωογόνηση και εξειδίκευση της οικονομικής λειτουργίας»</a:t>
            </a:r>
          </a:p>
        </p:txBody>
      </p:sp>
      <p:sp>
        <p:nvSpPr>
          <p:cNvPr id="19" name="Πλαίσιο κειμένου 16"/>
          <p:cNvSpPr txBox="1"/>
          <p:nvPr/>
        </p:nvSpPr>
        <p:spPr>
          <a:xfrm>
            <a:off x="7758311" y="3386348"/>
            <a:ext cx="2470274" cy="1299406"/>
          </a:xfrm>
          <a:prstGeom prst="roundRect">
            <a:avLst/>
          </a:prstGeom>
          <a:solidFill>
            <a:srgbClr val="9BBB59"/>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ΑΣ2 «Ενίσχυση πολιτιστικής ταυτότητας και ανάδειξη – προστασία περιβάλλοντος» </a:t>
            </a:r>
          </a:p>
          <a:p>
            <a:pPr marL="449263" lvl="1" indent="-449263" algn="just">
              <a:buFont typeface="Arial" pitchFamily="34" charset="0"/>
              <a:buChar char="•"/>
              <a:defRPr/>
            </a:pPr>
            <a:endParaRPr lang="el-GR" sz="1100" b="1" kern="0" dirty="0">
              <a:solidFill>
                <a:sysClr val="window" lastClr="FFFFFF"/>
              </a:solidFill>
              <a:latin typeface="Calibri"/>
              <a:ea typeface="Calibri"/>
              <a:cs typeface="Times New Roman"/>
            </a:endParaRPr>
          </a:p>
        </p:txBody>
      </p:sp>
      <p:sp>
        <p:nvSpPr>
          <p:cNvPr id="20" name="Πλαίσιο κειμένου 17"/>
          <p:cNvSpPr txBox="1"/>
          <p:nvPr/>
        </p:nvSpPr>
        <p:spPr>
          <a:xfrm>
            <a:off x="7759762" y="5141203"/>
            <a:ext cx="2497578" cy="1288622"/>
          </a:xfrm>
          <a:prstGeom prst="roundRect">
            <a:avLst/>
          </a:prstGeom>
          <a:solidFill>
            <a:srgbClr val="F79646"/>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ΑΣ3 «Προώθηση επιχειρηματικότητας και απασχόλησης»</a:t>
            </a:r>
          </a:p>
        </p:txBody>
      </p:sp>
      <p:sp>
        <p:nvSpPr>
          <p:cNvPr id="21" name="Πλαίσιο κειμένου 39"/>
          <p:cNvSpPr txBox="1"/>
          <p:nvPr/>
        </p:nvSpPr>
        <p:spPr>
          <a:xfrm>
            <a:off x="1379919" y="1256083"/>
            <a:ext cx="1800860" cy="3124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defRPr/>
            </a:pPr>
            <a:r>
              <a:rPr lang="el-GR" sz="1100" b="1" dirty="0">
                <a:solidFill>
                  <a:srgbClr val="4F81BD"/>
                </a:solidFill>
                <a:latin typeface="Arial"/>
                <a:ea typeface="Calibri"/>
                <a:cs typeface="Times New Roman"/>
              </a:rPr>
              <a:t>ΟΡΑΜΑ</a:t>
            </a:r>
            <a:endParaRPr lang="el-GR" sz="1200" kern="0" dirty="0">
              <a:solidFill>
                <a:sysClr val="windowText" lastClr="000000"/>
              </a:solidFill>
              <a:latin typeface="Times New Roman"/>
              <a:ea typeface="Times New Roman"/>
            </a:endParaRPr>
          </a:p>
        </p:txBody>
      </p:sp>
      <p:sp>
        <p:nvSpPr>
          <p:cNvPr id="22" name="Πλαίσιο κειμένου 40"/>
          <p:cNvSpPr txBox="1"/>
          <p:nvPr/>
        </p:nvSpPr>
        <p:spPr>
          <a:xfrm>
            <a:off x="4103291" y="941338"/>
            <a:ext cx="3028950" cy="1813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defRPr/>
            </a:pPr>
            <a:r>
              <a:rPr lang="el-GR" sz="1100" b="1" dirty="0">
                <a:solidFill>
                  <a:srgbClr val="4F81BD"/>
                </a:solidFill>
                <a:latin typeface="Arial"/>
                <a:ea typeface="Calibri"/>
                <a:cs typeface="Times New Roman"/>
              </a:rPr>
              <a:t>ΠΛΑΙΣΙΟ ΣΤΡΑΤΗΓΙΚΗΣ ΓΙΑ ΤΗΝ ΕΝΙΣΧΥΣΗ ΤΟΥ ΜΗΤΡΟΠΟΛΙΤΙΚΟΥ ΡΟΛΟΥ ΚΑΙ ΤΗΝ ΔΙΑΧΥΣΗ ΩΦΕΛΕΙΩΝ   </a:t>
            </a:r>
            <a:endParaRPr lang="el-GR" sz="1200" kern="0" dirty="0">
              <a:solidFill>
                <a:sysClr val="windowText" lastClr="000000"/>
              </a:solidFill>
              <a:latin typeface="Times New Roman"/>
              <a:ea typeface="Times New Roman"/>
            </a:endParaRPr>
          </a:p>
        </p:txBody>
      </p:sp>
      <p:sp>
        <p:nvSpPr>
          <p:cNvPr id="23" name="Πλαίσιο κειμένου 41"/>
          <p:cNvSpPr txBox="1"/>
          <p:nvPr/>
        </p:nvSpPr>
        <p:spPr>
          <a:xfrm>
            <a:off x="7327175" y="1090856"/>
            <a:ext cx="3261450" cy="4711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defRPr/>
            </a:pPr>
            <a:r>
              <a:rPr lang="el-GR" sz="1100" b="1" dirty="0">
                <a:solidFill>
                  <a:srgbClr val="4F81BD"/>
                </a:solidFill>
                <a:latin typeface="Arial"/>
                <a:ea typeface="Calibri"/>
                <a:cs typeface="Times New Roman"/>
              </a:rPr>
              <a:t>ΑΞΟΝΕΣ ΣΤΡΑΤΗΓΙΚΗΣ ΚΑΙ ΘΕΜΑΤΙΚΟΙ ΣΤΟΧΟΙ  </a:t>
            </a:r>
            <a:r>
              <a:rPr lang="el-GR" sz="1100" b="1" dirty="0" err="1">
                <a:solidFill>
                  <a:srgbClr val="4F81BD"/>
                </a:solidFill>
                <a:latin typeface="Arial"/>
                <a:ea typeface="Calibri"/>
                <a:cs typeface="Times New Roman"/>
              </a:rPr>
              <a:t>ΒΑΑ</a:t>
            </a:r>
            <a:r>
              <a:rPr lang="el-GR" sz="1100" b="1" dirty="0">
                <a:solidFill>
                  <a:srgbClr val="4F81BD"/>
                </a:solidFill>
                <a:latin typeface="Arial"/>
                <a:ea typeface="Calibri"/>
                <a:cs typeface="Times New Roman"/>
              </a:rPr>
              <a:t> / </a:t>
            </a:r>
            <a:r>
              <a:rPr lang="el-GR" sz="1100" b="1" dirty="0" err="1">
                <a:solidFill>
                  <a:srgbClr val="4F81BD"/>
                </a:solidFill>
                <a:latin typeface="Arial"/>
                <a:ea typeface="Calibri"/>
                <a:cs typeface="Times New Roman"/>
              </a:rPr>
              <a:t>ΟΧΕ</a:t>
            </a:r>
            <a:r>
              <a:rPr lang="el-GR" sz="1100" b="1" dirty="0">
                <a:solidFill>
                  <a:srgbClr val="4F81BD"/>
                </a:solidFill>
                <a:latin typeface="Arial"/>
                <a:ea typeface="Calibri"/>
                <a:cs typeface="Times New Roman"/>
              </a:rPr>
              <a:t> </a:t>
            </a:r>
            <a:r>
              <a:rPr lang="el-GR" sz="1200" b="1" kern="0" dirty="0">
                <a:solidFill>
                  <a:srgbClr val="4F81BD"/>
                </a:solidFill>
                <a:latin typeface="Arial"/>
                <a:ea typeface="Calibri"/>
                <a:cs typeface="Times New Roman"/>
              </a:rPr>
              <a:t>2014 – 2020 </a:t>
            </a:r>
            <a:endParaRPr lang="el-GR" sz="1200" kern="0" dirty="0">
              <a:solidFill>
                <a:sysClr val="windowText" lastClr="000000"/>
              </a:solidFill>
              <a:latin typeface="Times New Roman"/>
              <a:ea typeface="Times New Roman"/>
            </a:endParaRPr>
          </a:p>
        </p:txBody>
      </p:sp>
      <p:sp>
        <p:nvSpPr>
          <p:cNvPr id="24" name="Πλαίσιο κειμένου 8"/>
          <p:cNvSpPr txBox="1"/>
          <p:nvPr/>
        </p:nvSpPr>
        <p:spPr>
          <a:xfrm>
            <a:off x="4323930" y="3495120"/>
            <a:ext cx="2535193" cy="1163251"/>
          </a:xfrm>
          <a:prstGeom prst="roundRect">
            <a:avLst/>
          </a:prstGeom>
          <a:solidFill>
            <a:srgbClr val="4F81BD"/>
          </a:solidFill>
          <a:ln w="1270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defRPr/>
            </a:pPr>
            <a:r>
              <a:rPr lang="el-GR" sz="1100" b="1" kern="0" dirty="0">
                <a:solidFill>
                  <a:srgbClr val="FFFFFF"/>
                </a:solidFill>
                <a:latin typeface="Calibri"/>
                <a:ea typeface="Calibri"/>
                <a:cs typeface="Calibri"/>
              </a:rPr>
              <a:t>η δημιουργία ενιαίου δικτύου πολιτιστικών τουριστικών διαδρομών καινοτόμων ως προς το περιβάλλον, το κλίμα και την βιώσιμη κινητικότητα </a:t>
            </a:r>
            <a:endParaRPr lang="el-GR" sz="1100" kern="0" dirty="0">
              <a:solidFill>
                <a:sysClr val="windowText" lastClr="000000"/>
              </a:solidFill>
              <a:latin typeface="Calibri"/>
              <a:ea typeface="Calibri"/>
              <a:cs typeface="Times New Roman"/>
            </a:endParaRPr>
          </a:p>
          <a:p>
            <a:pPr>
              <a:defRPr/>
            </a:pPr>
            <a:r>
              <a:rPr lang="el-GR" sz="1100" b="1" dirty="0">
                <a:solidFill>
                  <a:srgbClr val="FFFFFF"/>
                </a:solidFill>
                <a:latin typeface="Calibri"/>
                <a:ea typeface="Times New Roman"/>
              </a:rPr>
              <a:t> </a:t>
            </a:r>
            <a:endParaRPr lang="el-GR" sz="1200" kern="0" dirty="0">
              <a:solidFill>
                <a:sysClr val="windowText" lastClr="000000"/>
              </a:solidFill>
              <a:latin typeface="Times New Roman"/>
              <a:ea typeface="Times New Roman"/>
            </a:endParaRPr>
          </a:p>
        </p:txBody>
      </p:sp>
      <p:sp>
        <p:nvSpPr>
          <p:cNvPr id="25" name="Πλαίσιο κειμένου 8"/>
          <p:cNvSpPr txBox="1"/>
          <p:nvPr/>
        </p:nvSpPr>
        <p:spPr>
          <a:xfrm>
            <a:off x="4323930" y="5450459"/>
            <a:ext cx="2535193" cy="979297"/>
          </a:xfrm>
          <a:prstGeom prst="roundRect">
            <a:avLst/>
          </a:prstGeom>
          <a:solidFill>
            <a:srgbClr val="4F81BD"/>
          </a:solidFill>
          <a:ln w="1270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defRPr/>
            </a:pPr>
            <a:r>
              <a:rPr lang="el-GR" sz="1100" b="1" kern="0" dirty="0">
                <a:solidFill>
                  <a:srgbClr val="FFFFFF"/>
                </a:solidFill>
                <a:latin typeface="Calibri"/>
                <a:ea typeface="Calibri"/>
                <a:cs typeface="Calibri"/>
              </a:rPr>
              <a:t>η ενίσχυση του ανθρώπινου δυναμικού και η προώθηση της επιχειρηματικότητας και της απασχόλησης </a:t>
            </a:r>
            <a:endParaRPr lang="el-GR" sz="1100" kern="0" dirty="0">
              <a:solidFill>
                <a:sysClr val="windowText" lastClr="000000"/>
              </a:solidFill>
              <a:latin typeface="Calibri"/>
              <a:ea typeface="Calibri"/>
              <a:cs typeface="Times New Roman"/>
            </a:endParaRPr>
          </a:p>
          <a:p>
            <a:pPr>
              <a:defRPr/>
            </a:pPr>
            <a:r>
              <a:rPr lang="el-GR" sz="1100" b="1" dirty="0">
                <a:solidFill>
                  <a:srgbClr val="FFFFFF"/>
                </a:solidFill>
                <a:latin typeface="Calibri"/>
                <a:ea typeface="Times New Roman"/>
              </a:rPr>
              <a:t> </a:t>
            </a:r>
            <a:endParaRPr lang="el-GR" sz="1200" kern="0" dirty="0">
              <a:solidFill>
                <a:sysClr val="windowText" lastClr="000000"/>
              </a:solidFill>
              <a:latin typeface="Times New Roman"/>
              <a:ea typeface="Times New Roman"/>
            </a:endParaRPr>
          </a:p>
        </p:txBody>
      </p:sp>
    </p:spTree>
    <p:extLst>
      <p:ext uri="{BB962C8B-B14F-4D97-AF65-F5344CB8AC3E}">
        <p14:creationId xmlns:p14="http://schemas.microsoft.com/office/powerpoint/2010/main" val="3525286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493485" y="1791238"/>
            <a:ext cx="10831627" cy="3416320"/>
          </a:xfrm>
          <a:prstGeom prst="rect">
            <a:avLst/>
          </a:prstGeom>
        </p:spPr>
        <p:txBody>
          <a:bodyPr wrap="square">
            <a:spAutoFit/>
          </a:bodyPr>
          <a:lstStyle/>
          <a:p>
            <a:pPr algn="ctr">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Κλείνοντας, το σχέδιο της ΒΑΑ-ΟΧΕ αποτελεί μία μεγάλη ευκαιρία για τη βιώσιμη ανάπτυξη στην ευρύτερη περιοχή με αναμφισβήτητα πολιτιστικά, γεωγραφικά και περιβαλλοντικά πλεονεκτήματα, τα οποία μπορούν να την καταστήσουν έναν διεθνή πολιτιστικό και τουριστικό προορισμό. Μέσα από το σχέδιο αυτό προσφέρονται δυνατότητες για ανάπτυξη, που να σέβεται τον άνθρωπο, την ιστορία και το περιβάλλον. Στο παραλιακό μας μέτωπο ξεκινάει ένα μεγάλο αναπτυξιακό κεφάλαιο. Τόσο η διαδημοτική αυτή συνεργασία, όσο και το έργο αυτό </a:t>
            </a:r>
            <a:r>
              <a:rPr lang="el-GR" dirty="0" err="1">
                <a:latin typeface="Calibri" panose="020F0502020204030204" pitchFamily="34" charset="0"/>
                <a:ea typeface="Calibri" panose="020F0502020204030204" pitchFamily="34" charset="0"/>
                <a:cs typeface="Calibri" panose="020F0502020204030204" pitchFamily="34" charset="0"/>
              </a:rPr>
              <a:t>καθεαυτό</a:t>
            </a:r>
            <a:r>
              <a:rPr lang="el-GR" dirty="0">
                <a:latin typeface="Calibri" panose="020F0502020204030204" pitchFamily="34" charset="0"/>
                <a:ea typeface="Calibri" panose="020F0502020204030204" pitchFamily="34" charset="0"/>
                <a:cs typeface="Calibri" panose="020F0502020204030204" pitchFamily="34" charset="0"/>
              </a:rPr>
              <a:t> συμβάλλουν τα </a:t>
            </a:r>
            <a:r>
              <a:rPr lang="el-GR" dirty="0" err="1">
                <a:latin typeface="Calibri" panose="020F0502020204030204" pitchFamily="34" charset="0"/>
                <a:ea typeface="Calibri" panose="020F0502020204030204" pitchFamily="34" charset="0"/>
                <a:cs typeface="Calibri" panose="020F0502020204030204" pitchFamily="34" charset="0"/>
              </a:rPr>
              <a:t>μάλα</a:t>
            </a:r>
            <a:r>
              <a:rPr lang="el-GR" dirty="0">
                <a:latin typeface="Calibri" panose="020F0502020204030204" pitchFamily="34" charset="0"/>
                <a:ea typeface="Calibri" panose="020F0502020204030204" pitchFamily="34" charset="0"/>
                <a:cs typeface="Calibri" panose="020F0502020204030204" pitchFamily="34" charset="0"/>
              </a:rPr>
              <a:t> στο μέλλον της αυτοδιοίκησης αλλά και στην ανάπτυξη των δεικτών διαβίωσης του κάθε Δήμου.</a:t>
            </a:r>
            <a:endParaRPr lang="el-GR" sz="1600"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329176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969" y="84051"/>
            <a:ext cx="7665031" cy="4511040"/>
          </a:xfrm>
          <a:prstGeom prst="rect">
            <a:avLst/>
          </a:prstGeom>
        </p:spPr>
      </p:pic>
      <p:sp>
        <p:nvSpPr>
          <p:cNvPr id="15" name="Ορθογώνιο 14"/>
          <p:cNvSpPr/>
          <p:nvPr/>
        </p:nvSpPr>
        <p:spPr>
          <a:xfrm>
            <a:off x="1" y="4595091"/>
            <a:ext cx="12191999" cy="1034498"/>
          </a:xfrm>
          <a:prstGeom prst="rect">
            <a:avLst/>
          </a:prstGeom>
          <a:solidFill>
            <a:srgbClr val="0F7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p>
        </p:txBody>
      </p:sp>
      <p:sp>
        <p:nvSpPr>
          <p:cNvPr id="2" name="Ορθογώνιο 1"/>
          <p:cNvSpPr/>
          <p:nvPr/>
        </p:nvSpPr>
        <p:spPr>
          <a:xfrm>
            <a:off x="7100391" y="1927427"/>
            <a:ext cx="5091609" cy="1569660"/>
          </a:xfrm>
          <a:prstGeom prst="rect">
            <a:avLst/>
          </a:prstGeom>
        </p:spPr>
        <p:txBody>
          <a:bodyPr wrap="square">
            <a:spAutoFit/>
          </a:bodyPr>
          <a:lstStyle/>
          <a:p>
            <a:pPr algn="ctr"/>
            <a:r>
              <a:rPr lang="el-GR" sz="3200" b="1" dirty="0">
                <a:solidFill>
                  <a:schemeClr val="bg1"/>
                </a:solidFill>
              </a:rPr>
              <a:t>Ευχαριστώ </a:t>
            </a:r>
          </a:p>
          <a:p>
            <a:pPr algn="ctr"/>
            <a:r>
              <a:rPr lang="el-GR" sz="3200" b="1" dirty="0">
                <a:solidFill>
                  <a:schemeClr val="bg1"/>
                </a:solidFill>
              </a:rPr>
              <a:t>για </a:t>
            </a:r>
            <a:r>
              <a:rPr lang="el-GR" sz="3200" b="1" dirty="0" smtClean="0">
                <a:solidFill>
                  <a:schemeClr val="bg1"/>
                </a:solidFill>
              </a:rPr>
              <a:t>τον </a:t>
            </a:r>
            <a:r>
              <a:rPr lang="el-GR" sz="3200" b="1" dirty="0">
                <a:solidFill>
                  <a:schemeClr val="bg1"/>
                </a:solidFill>
              </a:rPr>
              <a:t>χρόνο σας</a:t>
            </a:r>
          </a:p>
          <a:p>
            <a:pPr algn="ctr"/>
            <a:endParaRPr lang="el-GR" sz="3200" b="1" dirty="0">
              <a:solidFill>
                <a:schemeClr val="bg1"/>
              </a:solidFill>
            </a:endParaRPr>
          </a:p>
        </p:txBody>
      </p:sp>
      <p:pic>
        <p:nvPicPr>
          <p:cNvPr id="6" name="Εικόνα 5"/>
          <p:cNvPicPr>
            <a:picLocks noChangeAspect="1"/>
          </p:cNvPicPr>
          <p:nvPr/>
        </p:nvPicPr>
        <p:blipFill>
          <a:blip r:embed="rId3"/>
          <a:stretch>
            <a:fillRect/>
          </a:stretch>
        </p:blipFill>
        <p:spPr>
          <a:xfrm>
            <a:off x="4223410" y="5713641"/>
            <a:ext cx="4318554" cy="940675"/>
          </a:xfrm>
          <a:prstGeom prst="rect">
            <a:avLst/>
          </a:prstGeom>
        </p:spPr>
      </p:pic>
      <p:pic>
        <p:nvPicPr>
          <p:cNvPr id="3" name="Εικόνα 2"/>
          <p:cNvPicPr>
            <a:picLocks noChangeAspect="1"/>
          </p:cNvPicPr>
          <p:nvPr/>
        </p:nvPicPr>
        <p:blipFill>
          <a:blip r:embed="rId4"/>
          <a:stretch>
            <a:fillRect/>
          </a:stretch>
        </p:blipFill>
        <p:spPr>
          <a:xfrm>
            <a:off x="2060482" y="1748803"/>
            <a:ext cx="1990725" cy="1209675"/>
          </a:xfrm>
          <a:prstGeom prst="rect">
            <a:avLst/>
          </a:prstGeom>
        </p:spPr>
      </p:pic>
    </p:spTree>
    <p:extLst>
      <p:ext uri="{BB962C8B-B14F-4D97-AF65-F5344CB8AC3E}">
        <p14:creationId xmlns:p14="http://schemas.microsoft.com/office/powerpoint/2010/main" val="145534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5" y="3501008"/>
            <a:ext cx="438275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3212977"/>
            <a:ext cx="4805284" cy="30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16510"/>
            <a:ext cx="4805284" cy="301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984"/>
          <a:stretch/>
        </p:blipFill>
        <p:spPr bwMode="auto">
          <a:xfrm>
            <a:off x="6055035" y="568648"/>
            <a:ext cx="4657725" cy="300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Θέση αριθμού διαφάνειας 1"/>
          <p:cNvSpPr>
            <a:spLocks noGrp="1"/>
          </p:cNvSpPr>
          <p:nvPr>
            <p:ph type="sldNum" sz="quarter" idx="12"/>
          </p:nvPr>
        </p:nvSpPr>
        <p:spPr/>
        <p:txBody>
          <a:bodyPr/>
          <a:lstStyle/>
          <a:p>
            <a:fld id="{D9A267CE-EF21-4591-9463-73AF53EFB37D}" type="slidenum">
              <a:rPr lang="el-GR" smtClean="0"/>
              <a:pPr/>
              <a:t>4</a:t>
            </a:fld>
            <a:endParaRPr lang="el-GR" dirty="0"/>
          </a:p>
        </p:txBody>
      </p:sp>
      <p:sp>
        <p:nvSpPr>
          <p:cNvPr id="9" name="Πλαίσιο κειμένου 12"/>
          <p:cNvSpPr txBox="1"/>
          <p:nvPr/>
        </p:nvSpPr>
        <p:spPr>
          <a:xfrm>
            <a:off x="1960126" y="44624"/>
            <a:ext cx="4207882" cy="344454"/>
          </a:xfrm>
          <a:prstGeom prst="roundRect">
            <a:avLst/>
          </a:prstGeom>
          <a:solidFill>
            <a:srgbClr val="C0504D"/>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ΑΣ1 «Αναζωογόνηση και εξειδίκευση της οικονομικής λειτουργίας»</a:t>
            </a:r>
          </a:p>
        </p:txBody>
      </p:sp>
      <p:sp>
        <p:nvSpPr>
          <p:cNvPr id="11" name="Πλαίσιο κειμένου 17"/>
          <p:cNvSpPr txBox="1"/>
          <p:nvPr/>
        </p:nvSpPr>
        <p:spPr>
          <a:xfrm>
            <a:off x="2113542" y="3132290"/>
            <a:ext cx="3691112" cy="403983"/>
          </a:xfrm>
          <a:prstGeom prst="roundRect">
            <a:avLst/>
          </a:prstGeom>
          <a:solidFill>
            <a:srgbClr val="F79646"/>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ΑΣ3 «Προώθηση επιχειρηματικότητας και απασχόλησης»</a:t>
            </a:r>
          </a:p>
        </p:txBody>
      </p:sp>
      <p:sp>
        <p:nvSpPr>
          <p:cNvPr id="10" name="Πλαίσιο κειμένου 16"/>
          <p:cNvSpPr txBox="1"/>
          <p:nvPr/>
        </p:nvSpPr>
        <p:spPr>
          <a:xfrm>
            <a:off x="6528049" y="548681"/>
            <a:ext cx="4184711" cy="373105"/>
          </a:xfrm>
          <a:prstGeom prst="roundRect">
            <a:avLst/>
          </a:prstGeom>
          <a:solidFill>
            <a:srgbClr val="9BBB59"/>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ΑΣ2 «Ενίσχυση πολιτιστικής ταυτότητας και ανάδειξη – προστασία περιβάλλοντος» </a:t>
            </a:r>
          </a:p>
        </p:txBody>
      </p:sp>
      <p:grpSp>
        <p:nvGrpSpPr>
          <p:cNvPr id="25" name="Ομάδα 24"/>
          <p:cNvGrpSpPr>
            <a:grpSpLocks noChangeAspect="1"/>
          </p:cNvGrpSpPr>
          <p:nvPr/>
        </p:nvGrpSpPr>
        <p:grpSpPr>
          <a:xfrm>
            <a:off x="6888088" y="44625"/>
            <a:ext cx="3677052" cy="464333"/>
            <a:chOff x="-32186" y="-11100"/>
            <a:chExt cx="4085613" cy="515925"/>
          </a:xfrm>
        </p:grpSpPr>
        <p:pic>
          <p:nvPicPr>
            <p:cNvPr id="26" name="Εικόνα 25"/>
            <p:cNvPicPr/>
            <p:nvPr/>
          </p:nvPicPr>
          <p:blipFill>
            <a:blip r:embed="rId6">
              <a:extLst>
                <a:ext uri="{28A0092B-C50C-407E-A947-70E740481C1C}">
                  <a14:useLocalDpi xmlns:a14="http://schemas.microsoft.com/office/drawing/2010/main" val="0"/>
                </a:ext>
              </a:extLst>
            </a:blip>
            <a:srcRect/>
            <a:stretch>
              <a:fillRect/>
            </a:stretch>
          </p:blipFill>
          <p:spPr bwMode="auto">
            <a:xfrm>
              <a:off x="-32186" y="0"/>
              <a:ext cx="752475" cy="504825"/>
            </a:xfrm>
            <a:prstGeom prst="rect">
              <a:avLst/>
            </a:prstGeom>
            <a:noFill/>
            <a:ln>
              <a:noFill/>
            </a:ln>
          </p:spPr>
        </p:pic>
        <p:pic>
          <p:nvPicPr>
            <p:cNvPr id="27" name="Εικόνα 26"/>
            <p:cNvPicPr/>
            <p:nvPr/>
          </p:nvPicPr>
          <p:blipFill>
            <a:blip r:embed="rId7">
              <a:extLst>
                <a:ext uri="{28A0092B-C50C-407E-A947-70E740481C1C}">
                  <a14:useLocalDpi xmlns:a14="http://schemas.microsoft.com/office/drawing/2010/main" val="0"/>
                </a:ext>
              </a:extLst>
            </a:blip>
            <a:srcRect/>
            <a:stretch>
              <a:fillRect/>
            </a:stretch>
          </p:blipFill>
          <p:spPr bwMode="auto">
            <a:xfrm>
              <a:off x="3367627" y="5290"/>
              <a:ext cx="685800" cy="459739"/>
            </a:xfrm>
            <a:prstGeom prst="rect">
              <a:avLst/>
            </a:prstGeom>
            <a:noFill/>
            <a:ln>
              <a:noFill/>
            </a:ln>
          </p:spPr>
        </p:pic>
        <p:sp>
          <p:nvSpPr>
            <p:cNvPr id="28" name="Ορθογώνιο 27"/>
            <p:cNvSpPr/>
            <p:nvPr/>
          </p:nvSpPr>
          <p:spPr>
            <a:xfrm>
              <a:off x="720287" y="-11100"/>
              <a:ext cx="2647339" cy="410368"/>
            </a:xfrm>
            <a:prstGeom prst="rect">
              <a:avLst/>
            </a:prstGeom>
          </p:spPr>
          <p:txBody>
            <a:bodyPr wrap="square">
              <a:spAutoFit/>
            </a:bodyPr>
            <a:lstStyle/>
            <a:p>
              <a:pPr algn="ctr"/>
              <a:r>
                <a:rPr lang="x-none" sz="900" b="1">
                  <a:solidFill>
                    <a:schemeClr val="bg1"/>
                  </a:solidFill>
                </a:rPr>
                <a:t>Με τη συγχρηματοδότηση </a:t>
              </a:r>
              <a:endParaRPr lang="en-US" sz="900" b="1" dirty="0">
                <a:solidFill>
                  <a:schemeClr val="bg1"/>
                </a:solidFill>
              </a:endParaRPr>
            </a:p>
            <a:p>
              <a:pPr algn="ctr"/>
              <a:r>
                <a:rPr lang="x-none" sz="900" b="1">
                  <a:solidFill>
                    <a:schemeClr val="bg1"/>
                  </a:solidFill>
                </a:rPr>
                <a:t>της Ελλάδας</a:t>
              </a:r>
              <a:r>
                <a:rPr lang="en-US" sz="900" b="1" dirty="0">
                  <a:solidFill>
                    <a:schemeClr val="bg1"/>
                  </a:solidFill>
                </a:rPr>
                <a:t> </a:t>
              </a:r>
              <a:r>
                <a:rPr lang="x-none" sz="900" b="1">
                  <a:solidFill>
                    <a:schemeClr val="bg1"/>
                  </a:solidFill>
                </a:rPr>
                <a:t>και της Ευρωπαϊκής Ένωσης</a:t>
              </a:r>
              <a:endParaRPr lang="el-GR" sz="900" dirty="0">
                <a:solidFill>
                  <a:schemeClr val="bg1"/>
                </a:solidFill>
              </a:endParaRPr>
            </a:p>
          </p:txBody>
        </p:sp>
      </p:grpSp>
      <p:sp>
        <p:nvSpPr>
          <p:cNvPr id="13" name="TextBox 12"/>
          <p:cNvSpPr txBox="1"/>
          <p:nvPr/>
        </p:nvSpPr>
        <p:spPr>
          <a:xfrm>
            <a:off x="1515060" y="6211670"/>
            <a:ext cx="9087488" cy="646331"/>
          </a:xfrm>
          <a:prstGeom prst="rect">
            <a:avLst/>
          </a:prstGeom>
          <a:solidFill>
            <a:schemeClr val="accent2"/>
          </a:solidFill>
        </p:spPr>
        <p:txBody>
          <a:bodyPr wrap="square" rtlCol="0">
            <a:spAutoFit/>
          </a:bodyPr>
          <a:lstStyle/>
          <a:p>
            <a:pPr algn="ctr"/>
            <a:r>
              <a:rPr lang="el-GR" b="1" dirty="0">
                <a:solidFill>
                  <a:schemeClr val="bg1"/>
                </a:solidFill>
                <a:latin typeface="Calibri" pitchFamily="34" charset="0"/>
                <a:cs typeface="Calibri" pitchFamily="34" charset="0"/>
              </a:rPr>
              <a:t>Συσχέτιση Αξόνων Στρατηγικής ΟΧΕ/ ΒΑΑ με τους Άξονες Προτεραιότητας και τις Επενδυτικές Προτεραιότητες του ΠΕΠ Αττικής 2014 - 2020</a:t>
            </a:r>
          </a:p>
        </p:txBody>
      </p:sp>
      <p:sp>
        <p:nvSpPr>
          <p:cNvPr id="15" name="Πλαίσιο κειμένου 16"/>
          <p:cNvSpPr txBox="1"/>
          <p:nvPr/>
        </p:nvSpPr>
        <p:spPr>
          <a:xfrm>
            <a:off x="6744072" y="3536273"/>
            <a:ext cx="3960440" cy="271611"/>
          </a:xfrm>
          <a:prstGeom prst="roundRect">
            <a:avLst/>
          </a:prstGeom>
          <a:solidFill>
            <a:schemeClr val="bg1">
              <a:lumMod val="75000"/>
            </a:schemeClr>
          </a:solidFill>
          <a:ln w="12700">
            <a:solidFill>
              <a:sysClr val="window" lastClr="FFFFFF"/>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l-GR" sz="1100" b="1" u="sng" kern="0" dirty="0">
                <a:solidFill>
                  <a:srgbClr val="FFFFFF"/>
                </a:solidFill>
                <a:latin typeface="Calibri"/>
                <a:ea typeface="Calibri"/>
                <a:cs typeface="Times New Roman"/>
              </a:rPr>
              <a:t>Τεχνική Βοήθεια </a:t>
            </a:r>
          </a:p>
        </p:txBody>
      </p:sp>
      <p:sp>
        <p:nvSpPr>
          <p:cNvPr id="8" name="TextBox 7"/>
          <p:cNvSpPr txBox="1"/>
          <p:nvPr/>
        </p:nvSpPr>
        <p:spPr>
          <a:xfrm>
            <a:off x="2113542" y="620688"/>
            <a:ext cx="2036135" cy="338554"/>
          </a:xfrm>
          <a:prstGeom prst="rect">
            <a:avLst/>
          </a:prstGeom>
          <a:noFill/>
        </p:spPr>
        <p:txBody>
          <a:bodyPr wrap="none" rtlCol="0">
            <a:spAutoFit/>
          </a:bodyPr>
          <a:lstStyle/>
          <a:p>
            <a:r>
              <a:rPr lang="el-GR" sz="1600" b="1" dirty="0"/>
              <a:t>ΔΔ ΑΣ1 : 10.346.000 €</a:t>
            </a:r>
          </a:p>
        </p:txBody>
      </p:sp>
      <p:sp>
        <p:nvSpPr>
          <p:cNvPr id="22" name="TextBox 21"/>
          <p:cNvSpPr txBox="1"/>
          <p:nvPr/>
        </p:nvSpPr>
        <p:spPr>
          <a:xfrm>
            <a:off x="6168009" y="1002214"/>
            <a:ext cx="2036135" cy="338554"/>
          </a:xfrm>
          <a:prstGeom prst="rect">
            <a:avLst/>
          </a:prstGeom>
          <a:noFill/>
        </p:spPr>
        <p:txBody>
          <a:bodyPr wrap="none" rtlCol="0">
            <a:spAutoFit/>
          </a:bodyPr>
          <a:lstStyle/>
          <a:p>
            <a:r>
              <a:rPr lang="el-GR" sz="1600" b="1" dirty="0"/>
              <a:t>ΔΔ ΑΣ2 : 16.857.000 €</a:t>
            </a:r>
          </a:p>
        </p:txBody>
      </p:sp>
      <p:sp>
        <p:nvSpPr>
          <p:cNvPr id="23" name="TextBox 22"/>
          <p:cNvSpPr txBox="1"/>
          <p:nvPr/>
        </p:nvSpPr>
        <p:spPr>
          <a:xfrm>
            <a:off x="2002157" y="3814625"/>
            <a:ext cx="1931939" cy="338554"/>
          </a:xfrm>
          <a:prstGeom prst="rect">
            <a:avLst/>
          </a:prstGeom>
          <a:noFill/>
        </p:spPr>
        <p:txBody>
          <a:bodyPr wrap="none" rtlCol="0">
            <a:spAutoFit/>
          </a:bodyPr>
          <a:lstStyle/>
          <a:p>
            <a:r>
              <a:rPr lang="el-GR" sz="1600" b="1" dirty="0"/>
              <a:t>ΔΔ ΑΣ3 : 8.037.000 €</a:t>
            </a:r>
          </a:p>
        </p:txBody>
      </p:sp>
      <p:sp>
        <p:nvSpPr>
          <p:cNvPr id="24" name="TextBox 23"/>
          <p:cNvSpPr txBox="1"/>
          <p:nvPr/>
        </p:nvSpPr>
        <p:spPr>
          <a:xfrm>
            <a:off x="8358794" y="3967025"/>
            <a:ext cx="1664238" cy="338554"/>
          </a:xfrm>
          <a:prstGeom prst="rect">
            <a:avLst/>
          </a:prstGeom>
          <a:noFill/>
        </p:spPr>
        <p:txBody>
          <a:bodyPr wrap="none" rtlCol="0">
            <a:spAutoFit/>
          </a:bodyPr>
          <a:lstStyle/>
          <a:p>
            <a:r>
              <a:rPr lang="el-GR" sz="1600" b="1" dirty="0"/>
              <a:t>ΔΔ ΤΒ : 176.200 €</a:t>
            </a:r>
          </a:p>
        </p:txBody>
      </p:sp>
      <p:sp>
        <p:nvSpPr>
          <p:cNvPr id="29" name="TextBox 28"/>
          <p:cNvSpPr txBox="1"/>
          <p:nvPr/>
        </p:nvSpPr>
        <p:spPr>
          <a:xfrm>
            <a:off x="1991545" y="899836"/>
            <a:ext cx="2421689" cy="492443"/>
          </a:xfrm>
          <a:prstGeom prst="rect">
            <a:avLst/>
          </a:prstGeom>
          <a:noFill/>
        </p:spPr>
        <p:txBody>
          <a:bodyPr wrap="none" rtlCol="0">
            <a:spAutoFit/>
          </a:bodyPr>
          <a:lstStyle/>
          <a:p>
            <a:r>
              <a:rPr lang="el-GR" sz="1300" b="1" dirty="0"/>
              <a:t>6</a:t>
            </a:r>
            <a:r>
              <a:rPr lang="en-US" sz="1300" b="1" dirty="0"/>
              <a:t> </a:t>
            </a:r>
            <a:r>
              <a:rPr lang="el-GR" sz="1300" b="1" dirty="0"/>
              <a:t>Επενδυτικές Προτεραιότητες /</a:t>
            </a:r>
          </a:p>
          <a:p>
            <a:r>
              <a:rPr lang="el-GR" sz="1300" b="1" dirty="0"/>
              <a:t>7 Δράσεις</a:t>
            </a:r>
          </a:p>
        </p:txBody>
      </p:sp>
      <p:sp>
        <p:nvSpPr>
          <p:cNvPr id="31" name="TextBox 30"/>
          <p:cNvSpPr txBox="1"/>
          <p:nvPr/>
        </p:nvSpPr>
        <p:spPr>
          <a:xfrm>
            <a:off x="8976321" y="1370745"/>
            <a:ext cx="1540223" cy="692497"/>
          </a:xfrm>
          <a:prstGeom prst="rect">
            <a:avLst/>
          </a:prstGeom>
          <a:noFill/>
        </p:spPr>
        <p:txBody>
          <a:bodyPr wrap="square" rtlCol="0">
            <a:spAutoFit/>
          </a:bodyPr>
          <a:lstStyle/>
          <a:p>
            <a:r>
              <a:rPr lang="el-GR" sz="1300" b="1" dirty="0"/>
              <a:t>7 Επενδυτικές Προτεραιότητες/</a:t>
            </a:r>
          </a:p>
          <a:p>
            <a:r>
              <a:rPr lang="el-GR" sz="1300" b="1" dirty="0"/>
              <a:t>9 Δράσεις</a:t>
            </a:r>
          </a:p>
        </p:txBody>
      </p:sp>
      <p:sp>
        <p:nvSpPr>
          <p:cNvPr id="32" name="TextBox 31"/>
          <p:cNvSpPr txBox="1"/>
          <p:nvPr/>
        </p:nvSpPr>
        <p:spPr>
          <a:xfrm>
            <a:off x="1919536" y="4160694"/>
            <a:ext cx="2664296" cy="492443"/>
          </a:xfrm>
          <a:prstGeom prst="rect">
            <a:avLst/>
          </a:prstGeom>
          <a:noFill/>
        </p:spPr>
        <p:txBody>
          <a:bodyPr wrap="square" rtlCol="0">
            <a:spAutoFit/>
          </a:bodyPr>
          <a:lstStyle/>
          <a:p>
            <a:r>
              <a:rPr lang="el-GR" sz="1300" b="1" dirty="0"/>
              <a:t>5 Επενδυτικές Προτεραιότητες/</a:t>
            </a:r>
          </a:p>
          <a:p>
            <a:r>
              <a:rPr lang="el-GR" sz="1300" b="1" dirty="0"/>
              <a:t>5 Δράσεις</a:t>
            </a:r>
          </a:p>
        </p:txBody>
      </p:sp>
    </p:spTree>
    <p:extLst>
      <p:ext uri="{BB962C8B-B14F-4D97-AF65-F5344CB8AC3E}">
        <p14:creationId xmlns:p14="http://schemas.microsoft.com/office/powerpoint/2010/main" val="267860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030514" y="1442595"/>
            <a:ext cx="10130971" cy="4708981"/>
          </a:xfrm>
          <a:prstGeom prst="rect">
            <a:avLst/>
          </a:prstGeom>
        </p:spPr>
        <p:txBody>
          <a:bodyPr wrap="square">
            <a:spAutoFit/>
          </a:bodyPr>
          <a:lstStyle/>
          <a:p>
            <a:pPr algn="ctr">
              <a:lnSpc>
                <a:spcPct val="150000"/>
              </a:lnSpc>
            </a:pPr>
            <a:r>
              <a:rPr lang="el-GR" sz="2000" dirty="0">
                <a:latin typeface="Calibri" panose="020F0502020204030204" pitchFamily="34" charset="0"/>
                <a:ea typeface="Calibri" panose="020F0502020204030204" pitchFamily="34" charset="0"/>
                <a:cs typeface="ArialMT"/>
              </a:rPr>
              <a:t>Τον </a:t>
            </a:r>
            <a:r>
              <a:rPr lang="el-GR" sz="2000" b="1" dirty="0">
                <a:latin typeface="Calibri" panose="020F0502020204030204" pitchFamily="34" charset="0"/>
                <a:ea typeface="Calibri" panose="020F0502020204030204" pitchFamily="34" charset="0"/>
                <a:cs typeface="ArialMT"/>
              </a:rPr>
              <a:t>Απρίλιο</a:t>
            </a:r>
            <a:r>
              <a:rPr lang="el-GR" sz="2000" dirty="0">
                <a:latin typeface="Calibri" panose="020F0502020204030204" pitchFamily="34" charset="0"/>
                <a:ea typeface="Calibri" panose="020F0502020204030204" pitchFamily="34" charset="0"/>
                <a:cs typeface="ArialMT"/>
              </a:rPr>
              <a:t> του </a:t>
            </a:r>
            <a:r>
              <a:rPr lang="el-GR" sz="2000" b="1" dirty="0">
                <a:latin typeface="Calibri" panose="020F0502020204030204" pitchFamily="34" charset="0"/>
                <a:ea typeface="Calibri" panose="020F0502020204030204" pitchFamily="34" charset="0"/>
                <a:cs typeface="ArialMT"/>
              </a:rPr>
              <a:t>2017</a:t>
            </a:r>
          </a:p>
          <a:p>
            <a:pPr algn="ctr">
              <a:lnSpc>
                <a:spcPct val="150000"/>
              </a:lnSpc>
            </a:pPr>
            <a:r>
              <a:rPr lang="el-GR" sz="2000" dirty="0">
                <a:latin typeface="Calibri" panose="020F0502020204030204" pitchFamily="34" charset="0"/>
                <a:ea typeface="Calibri" panose="020F0502020204030204" pitchFamily="34" charset="0"/>
                <a:cs typeface="ArialMT"/>
              </a:rPr>
              <a:t> με την με </a:t>
            </a:r>
            <a:r>
              <a:rPr lang="el-GR" sz="2000" dirty="0" err="1">
                <a:latin typeface="Calibri" panose="020F0502020204030204" pitchFamily="34" charset="0"/>
                <a:ea typeface="Calibri" panose="020F0502020204030204" pitchFamily="34" charset="0"/>
                <a:cs typeface="ArialMT"/>
              </a:rPr>
              <a:t>αρ</a:t>
            </a:r>
            <a:r>
              <a:rPr lang="el-GR" sz="2000" dirty="0">
                <a:latin typeface="Calibri" panose="020F0502020204030204" pitchFamily="34" charset="0"/>
                <a:ea typeface="Calibri" panose="020F0502020204030204" pitchFamily="34" charset="0"/>
                <a:cs typeface="ArialMT"/>
              </a:rPr>
              <a:t>. 25322/9226/30-03-17 </a:t>
            </a:r>
            <a:r>
              <a:rPr lang="el-GR" sz="2000" b="1" dirty="0">
                <a:latin typeface="Calibri" panose="020F0502020204030204" pitchFamily="34" charset="0"/>
                <a:ea typeface="Calibri" panose="020F0502020204030204" pitchFamily="34" charset="0"/>
                <a:cs typeface="ArialMT"/>
              </a:rPr>
              <a:t>απόφαση του Γ.Γ. Αποκεντρωμένης Διοίκησης Αττικής </a:t>
            </a:r>
            <a:r>
              <a:rPr lang="el-GR" sz="2000" dirty="0">
                <a:latin typeface="Calibri" panose="020F0502020204030204" pitchFamily="34" charset="0"/>
                <a:ea typeface="Calibri" panose="020F0502020204030204" pitchFamily="34" charset="0"/>
                <a:cs typeface="ArialMT"/>
              </a:rPr>
              <a:t>συστάθηκε ο </a:t>
            </a:r>
            <a:r>
              <a:rPr lang="el-GR" sz="2000" b="1" dirty="0">
                <a:latin typeface="Calibri" panose="020F0502020204030204" pitchFamily="34" charset="0"/>
                <a:ea typeface="Calibri" panose="020F0502020204030204" pitchFamily="34" charset="0"/>
                <a:cs typeface="ArialMT"/>
              </a:rPr>
              <a:t>Σύνδεσμος Δήμων Νότιας Αττικής</a:t>
            </a:r>
            <a:r>
              <a:rPr lang="el-GR" sz="2000" dirty="0">
                <a:latin typeface="Calibri" panose="020F0502020204030204" pitchFamily="34" charset="0"/>
                <a:ea typeface="Calibri" panose="020F0502020204030204" pitchFamily="34" charset="0"/>
                <a:cs typeface="ArialMT"/>
              </a:rPr>
              <a:t>- </a:t>
            </a:r>
            <a:r>
              <a:rPr lang="el-GR" sz="2000" dirty="0" err="1">
                <a:latin typeface="Calibri" panose="020F0502020204030204" pitchFamily="34" charset="0"/>
                <a:ea typeface="Calibri" panose="020F0502020204030204" pitchFamily="34" charset="0"/>
                <a:cs typeface="ArialMT"/>
              </a:rPr>
              <a:t>Συ.Δ.Ν.Α</a:t>
            </a:r>
            <a:r>
              <a:rPr lang="el-GR" sz="2000" dirty="0">
                <a:latin typeface="Calibri" panose="020F0502020204030204" pitchFamily="34" charset="0"/>
                <a:ea typeface="Calibri" panose="020F0502020204030204" pitchFamily="34" charset="0"/>
                <a:cs typeface="ArialMT"/>
              </a:rPr>
              <a:t>. (ΦΕΚ 1215Β/2017) με </a:t>
            </a:r>
            <a:r>
              <a:rPr lang="el-GR" sz="2000" b="1" dirty="0">
                <a:latin typeface="Calibri" panose="020F0502020204030204" pitchFamily="34" charset="0"/>
                <a:ea typeface="Calibri" panose="020F0502020204030204" pitchFamily="34" charset="0"/>
                <a:cs typeface="ArialMT"/>
              </a:rPr>
              <a:t>σκοπό:</a:t>
            </a:r>
          </a:p>
          <a:p>
            <a:pPr algn="ctr">
              <a:lnSpc>
                <a:spcPct val="150000"/>
              </a:lnSpc>
            </a:pPr>
            <a:endParaRPr lang="el-GR" sz="2000" b="1" dirty="0">
              <a:latin typeface="Calibri" panose="020F0502020204030204" pitchFamily="34" charset="0"/>
              <a:ea typeface="Calibri" panose="020F0502020204030204" pitchFamily="34" charset="0"/>
              <a:cs typeface="ArialMT"/>
            </a:endParaRPr>
          </a:p>
          <a:p>
            <a:pPr marL="342900" indent="-342900">
              <a:lnSpc>
                <a:spcPct val="150000"/>
              </a:lnSpc>
              <a:buFontTx/>
              <a:buChar char="-"/>
            </a:pPr>
            <a:r>
              <a:rPr lang="el-GR" sz="2000" dirty="0">
                <a:latin typeface="Calibri" panose="020F0502020204030204" pitchFamily="34" charset="0"/>
                <a:ea typeface="Calibri" panose="020F0502020204030204" pitchFamily="34" charset="0"/>
                <a:cs typeface="ArialMT"/>
              </a:rPr>
              <a:t>την </a:t>
            </a:r>
            <a:r>
              <a:rPr lang="el-GR" sz="2000" b="1" dirty="0">
                <a:latin typeface="Calibri" panose="020F0502020204030204" pitchFamily="34" charset="0"/>
                <a:ea typeface="Calibri" panose="020F0502020204030204" pitchFamily="34" charset="0"/>
                <a:cs typeface="ArialMT"/>
              </a:rPr>
              <a:t>κοινή ανάπτυξη</a:t>
            </a:r>
            <a:r>
              <a:rPr lang="el-GR" sz="2000" dirty="0">
                <a:latin typeface="Calibri" panose="020F0502020204030204" pitchFamily="34" charset="0"/>
                <a:ea typeface="Calibri" panose="020F0502020204030204" pitchFamily="34" charset="0"/>
                <a:cs typeface="ArialMT"/>
              </a:rPr>
              <a:t> των </a:t>
            </a:r>
            <a:r>
              <a:rPr lang="el-GR" sz="2000" b="1" dirty="0">
                <a:latin typeface="Calibri" panose="020F0502020204030204" pitchFamily="34" charset="0"/>
                <a:ea typeface="Calibri" panose="020F0502020204030204" pitchFamily="34" charset="0"/>
                <a:cs typeface="ArialMT"/>
              </a:rPr>
              <a:t>Δήμων</a:t>
            </a:r>
            <a:r>
              <a:rPr lang="el-GR" sz="2000" dirty="0">
                <a:latin typeface="Calibri" panose="020F0502020204030204" pitchFamily="34" charset="0"/>
                <a:ea typeface="Calibri" panose="020F0502020204030204" pitchFamily="34" charset="0"/>
                <a:cs typeface="ArialMT"/>
              </a:rPr>
              <a:t> του </a:t>
            </a:r>
            <a:r>
              <a:rPr lang="el-GR" sz="2000" b="1" dirty="0">
                <a:latin typeface="Calibri" panose="020F0502020204030204" pitchFamily="34" charset="0"/>
                <a:ea typeface="Calibri" panose="020F0502020204030204" pitchFamily="34" charset="0"/>
                <a:cs typeface="ArialMT"/>
              </a:rPr>
              <a:t>παραλιακού μετώπου </a:t>
            </a:r>
            <a:r>
              <a:rPr lang="el-GR" sz="2000" dirty="0">
                <a:latin typeface="Calibri" panose="020F0502020204030204" pitchFamily="34" charset="0"/>
                <a:ea typeface="Calibri" panose="020F0502020204030204" pitchFamily="34" charset="0"/>
                <a:cs typeface="ArialMT"/>
              </a:rPr>
              <a:t>και των </a:t>
            </a:r>
            <a:r>
              <a:rPr lang="el-GR" sz="2000" b="1" dirty="0">
                <a:latin typeface="Calibri" panose="020F0502020204030204" pitchFamily="34" charset="0"/>
                <a:ea typeface="Calibri" panose="020F0502020204030204" pitchFamily="34" charset="0"/>
                <a:cs typeface="ArialMT"/>
              </a:rPr>
              <a:t>Δήμων</a:t>
            </a:r>
            <a:r>
              <a:rPr lang="el-GR" sz="2000" dirty="0">
                <a:latin typeface="Calibri" panose="020F0502020204030204" pitchFamily="34" charset="0"/>
                <a:ea typeface="Calibri" panose="020F0502020204030204" pitchFamily="34" charset="0"/>
                <a:cs typeface="ArialMT"/>
              </a:rPr>
              <a:t> της </a:t>
            </a:r>
            <a:r>
              <a:rPr lang="el-GR" sz="2000" b="1" dirty="0">
                <a:latin typeface="Calibri" panose="020F0502020204030204" pitchFamily="34" charset="0"/>
                <a:ea typeface="Calibri" panose="020F0502020204030204" pitchFamily="34" charset="0"/>
                <a:cs typeface="ArialMT"/>
              </a:rPr>
              <a:t>περιοχής</a:t>
            </a:r>
            <a:r>
              <a:rPr lang="el-GR" sz="2000" dirty="0">
                <a:latin typeface="Calibri" panose="020F0502020204030204" pitchFamily="34" charset="0"/>
                <a:ea typeface="Calibri" panose="020F0502020204030204" pitchFamily="34" charset="0"/>
                <a:cs typeface="ArialMT"/>
              </a:rPr>
              <a:t>, </a:t>
            </a:r>
          </a:p>
          <a:p>
            <a:pPr marL="342900" indent="-342900">
              <a:lnSpc>
                <a:spcPct val="150000"/>
              </a:lnSpc>
              <a:buFontTx/>
              <a:buChar char="-"/>
            </a:pPr>
            <a:r>
              <a:rPr lang="el-GR" sz="2000" dirty="0">
                <a:latin typeface="Calibri" panose="020F0502020204030204" pitchFamily="34" charset="0"/>
                <a:ea typeface="Calibri" panose="020F0502020204030204" pitchFamily="34" charset="0"/>
                <a:cs typeface="ArialMT"/>
              </a:rPr>
              <a:t>την </a:t>
            </a:r>
            <a:r>
              <a:rPr lang="el-GR" sz="2000" b="1" dirty="0">
                <a:latin typeface="Calibri" panose="020F0502020204030204" pitchFamily="34" charset="0"/>
                <a:ea typeface="Calibri" panose="020F0502020204030204" pitchFamily="34" charset="0"/>
                <a:cs typeface="ArialMT"/>
              </a:rPr>
              <a:t>περιβαλλοντική προστασία </a:t>
            </a:r>
            <a:r>
              <a:rPr lang="el-GR" sz="2000" dirty="0">
                <a:latin typeface="Calibri" panose="020F0502020204030204" pitchFamily="34" charset="0"/>
                <a:ea typeface="Calibri" panose="020F0502020204030204" pitchFamily="34" charset="0"/>
                <a:cs typeface="ArialMT"/>
              </a:rPr>
              <a:t>και </a:t>
            </a:r>
          </a:p>
          <a:p>
            <a:pPr marL="342900" indent="-342900">
              <a:lnSpc>
                <a:spcPct val="150000"/>
              </a:lnSpc>
              <a:buFontTx/>
              <a:buChar char="-"/>
            </a:pPr>
            <a:r>
              <a:rPr lang="el-GR" sz="2000" dirty="0">
                <a:latin typeface="Calibri" panose="020F0502020204030204" pitchFamily="34" charset="0"/>
                <a:ea typeface="Calibri" panose="020F0502020204030204" pitchFamily="34" charset="0"/>
                <a:cs typeface="ArialMT"/>
              </a:rPr>
              <a:t>την </a:t>
            </a:r>
            <a:r>
              <a:rPr lang="el-GR" sz="2000" b="1" dirty="0">
                <a:latin typeface="Calibri" panose="020F0502020204030204" pitchFamily="34" charset="0"/>
                <a:ea typeface="Calibri" panose="020F0502020204030204" pitchFamily="34" charset="0"/>
                <a:cs typeface="ArialMT"/>
              </a:rPr>
              <a:t>αναβάθμιση τους</a:t>
            </a:r>
            <a:r>
              <a:rPr lang="el-GR" sz="2000" dirty="0">
                <a:latin typeface="Calibri" panose="020F0502020204030204" pitchFamily="34" charset="0"/>
                <a:ea typeface="Calibri" panose="020F0502020204030204" pitchFamily="34" charset="0"/>
                <a:cs typeface="ArialMT"/>
              </a:rPr>
              <a:t>, </a:t>
            </a:r>
          </a:p>
          <a:p>
            <a:pPr>
              <a:lnSpc>
                <a:spcPct val="150000"/>
              </a:lnSpc>
            </a:pPr>
            <a:endParaRPr lang="el-GR" sz="2000" dirty="0">
              <a:latin typeface="Calibri" panose="020F0502020204030204" pitchFamily="34" charset="0"/>
              <a:ea typeface="Calibri" panose="020F0502020204030204" pitchFamily="34" charset="0"/>
              <a:cs typeface="ArialMT"/>
            </a:endParaRPr>
          </a:p>
          <a:p>
            <a:pPr>
              <a:lnSpc>
                <a:spcPct val="150000"/>
              </a:lnSpc>
            </a:pPr>
            <a:r>
              <a:rPr lang="el-GR" sz="2000" dirty="0">
                <a:latin typeface="Calibri" panose="020F0502020204030204" pitchFamily="34" charset="0"/>
                <a:ea typeface="Calibri" panose="020F0502020204030204" pitchFamily="34" charset="0"/>
                <a:cs typeface="ArialMT"/>
              </a:rPr>
              <a:t>λόγω και της αυξημένης προσέλευσης πολιτών απ' όλη την Αττική για επίσκεψη στην παραλία, στους χώρους και τις εκδηλώσεις του Κέντρου Πολιτισμού «Ίδρυμα Σταύρος Νιάρχος».</a:t>
            </a:r>
            <a:endParaRPr lang="el-GR" sz="2000" dirty="0"/>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62308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783771" y="1489853"/>
            <a:ext cx="10856686" cy="4247317"/>
          </a:xfrm>
          <a:prstGeom prst="rect">
            <a:avLst/>
          </a:prstGeom>
        </p:spPr>
        <p:txBody>
          <a:bodyPr wrap="square">
            <a:spAutoFit/>
          </a:bodyPr>
          <a:lstStyle/>
          <a:p>
            <a:pPr algn="ctr">
              <a:lnSpc>
                <a:spcPct val="150000"/>
              </a:lnSpc>
              <a:spcAft>
                <a:spcPts val="0"/>
              </a:spcAft>
            </a:pPr>
            <a:r>
              <a:rPr lang="el-GR" sz="2000" dirty="0">
                <a:latin typeface="Calibri" panose="020F0502020204030204" pitchFamily="34" charset="0"/>
                <a:ea typeface="Calibri" panose="020F0502020204030204" pitchFamily="34" charset="0"/>
                <a:cs typeface="ArialMT"/>
              </a:rPr>
              <a:t>Η </a:t>
            </a:r>
            <a:r>
              <a:rPr lang="el-GR" sz="2000" b="1" dirty="0">
                <a:latin typeface="Calibri" panose="020F0502020204030204" pitchFamily="34" charset="0"/>
                <a:ea typeface="Calibri" panose="020F0502020204030204" pitchFamily="34" charset="0"/>
                <a:cs typeface="ArialMT"/>
              </a:rPr>
              <a:t>σύστασή</a:t>
            </a:r>
            <a:r>
              <a:rPr lang="el-GR" sz="2000" dirty="0">
                <a:latin typeface="Calibri" panose="020F0502020204030204" pitchFamily="34" charset="0"/>
                <a:ea typeface="Calibri" panose="020F0502020204030204" pitchFamily="34" charset="0"/>
                <a:cs typeface="ArialMT"/>
              </a:rPr>
              <a:t> του είναι </a:t>
            </a:r>
            <a:r>
              <a:rPr lang="el-GR" sz="2000" b="1" dirty="0">
                <a:latin typeface="Calibri" panose="020F0502020204030204" pitchFamily="34" charset="0"/>
                <a:ea typeface="Calibri" panose="020F0502020204030204" pitchFamily="34" charset="0"/>
                <a:cs typeface="ArialMT"/>
              </a:rPr>
              <a:t>προϊόν διαδημοτικής συνεργασίας </a:t>
            </a:r>
            <a:r>
              <a:rPr lang="el-GR" sz="2000" dirty="0">
                <a:latin typeface="Calibri" panose="020F0502020204030204" pitchFamily="34" charset="0"/>
                <a:ea typeface="Calibri" panose="020F0502020204030204" pitchFamily="34" charset="0"/>
                <a:cs typeface="ArialMT"/>
              </a:rPr>
              <a:t>μεταξύ των δήμων:</a:t>
            </a:r>
          </a:p>
          <a:p>
            <a:pPr algn="ctr">
              <a:lnSpc>
                <a:spcPct val="150000"/>
              </a:lnSpc>
              <a:spcAft>
                <a:spcPts val="0"/>
              </a:spcAft>
            </a:pPr>
            <a:r>
              <a:rPr lang="el-GR" sz="2000" dirty="0">
                <a:latin typeface="Calibri" panose="020F0502020204030204" pitchFamily="34" charset="0"/>
                <a:ea typeface="Calibri" panose="020F0502020204030204" pitchFamily="34" charset="0"/>
                <a:cs typeface="ArialMT"/>
              </a:rPr>
              <a:t> Καλλιθέας, Παλαιού Φαλήρου και Αλίμου</a:t>
            </a: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MT"/>
            </a:endParaRP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MT"/>
            </a:endParaRP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MT"/>
            </a:endParaRP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MT"/>
            </a:endParaRPr>
          </a:p>
          <a:p>
            <a:pPr algn="ctr">
              <a:lnSpc>
                <a:spcPct val="150000"/>
              </a:lnSpc>
              <a:spcAft>
                <a:spcPts val="0"/>
              </a:spcAft>
            </a:pPr>
            <a:r>
              <a:rPr lang="el-GR" sz="2000" i="1" dirty="0">
                <a:latin typeface="Calibri" panose="020F0502020204030204" pitchFamily="34" charset="0"/>
                <a:ea typeface="Calibri" panose="020F0502020204030204" pitchFamily="34" charset="0"/>
                <a:cs typeface="ArialMT"/>
              </a:rPr>
              <a:t>(απόφαση </a:t>
            </a:r>
            <a:r>
              <a:rPr lang="el-GR" sz="2000" i="1" dirty="0" err="1">
                <a:latin typeface="Calibri" panose="020F0502020204030204" pitchFamily="34" charset="0"/>
                <a:ea typeface="Calibri" panose="020F0502020204030204" pitchFamily="34" charset="0"/>
                <a:cs typeface="ArialMT"/>
              </a:rPr>
              <a:t>αρ</a:t>
            </a:r>
            <a:r>
              <a:rPr lang="el-GR" sz="2000" i="1" dirty="0">
                <a:latin typeface="Calibri" panose="020F0502020204030204" pitchFamily="34" charset="0"/>
                <a:ea typeface="Calibri" panose="020F0502020204030204" pitchFamily="34" charset="0"/>
                <a:cs typeface="ArialMT"/>
              </a:rPr>
              <a:t>. 88/2017 του Δημοτικού Συμβουλίου του Δήμου Καλλιθέας, απόφαση </a:t>
            </a:r>
            <a:r>
              <a:rPr lang="el-GR" sz="2000" i="1" dirty="0" err="1">
                <a:latin typeface="Calibri" panose="020F0502020204030204" pitchFamily="34" charset="0"/>
                <a:ea typeface="Calibri" panose="020F0502020204030204" pitchFamily="34" charset="0"/>
                <a:cs typeface="ArialMT"/>
              </a:rPr>
              <a:t>αρ</a:t>
            </a:r>
            <a:r>
              <a:rPr lang="el-GR" sz="2000" i="1" dirty="0">
                <a:latin typeface="Calibri" panose="020F0502020204030204" pitchFamily="34" charset="0"/>
                <a:ea typeface="Calibri" panose="020F0502020204030204" pitchFamily="34" charset="0"/>
                <a:cs typeface="ArialMT"/>
              </a:rPr>
              <a:t>. 74/2017 (σε Ορθή Επανάληψη) του Δημοτικού Συμβουλίου του Δήμου Παλαιού Φαλήρου και απόφαση </a:t>
            </a:r>
            <a:r>
              <a:rPr lang="el-GR" sz="2000" i="1" dirty="0" err="1">
                <a:latin typeface="Calibri" panose="020F0502020204030204" pitchFamily="34" charset="0"/>
                <a:ea typeface="Calibri" panose="020F0502020204030204" pitchFamily="34" charset="0"/>
                <a:cs typeface="ArialMT"/>
              </a:rPr>
              <a:t>αρ</a:t>
            </a:r>
            <a:r>
              <a:rPr lang="el-GR" sz="2000" i="1" dirty="0">
                <a:latin typeface="Calibri" panose="020F0502020204030204" pitchFamily="34" charset="0"/>
                <a:ea typeface="Calibri" panose="020F0502020204030204" pitchFamily="34" charset="0"/>
                <a:cs typeface="ArialMT"/>
              </a:rPr>
              <a:t>. 84/2017 του Δημοτικού Συμβουλίου του Δήμου Αλίμου). </a:t>
            </a:r>
            <a:endParaRPr lang="el-GR"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5"/>
          <a:stretch>
            <a:fillRect/>
          </a:stretch>
        </p:blipFill>
        <p:spPr>
          <a:xfrm>
            <a:off x="4005262" y="2809648"/>
            <a:ext cx="4181475" cy="1209675"/>
          </a:xfrm>
          <a:prstGeom prst="rect">
            <a:avLst/>
          </a:prstGeom>
        </p:spPr>
      </p:pic>
      <p:sp>
        <p:nvSpPr>
          <p:cNvPr id="14" name="TextBox 13"/>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335890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566058" y="1057215"/>
            <a:ext cx="11292114" cy="5386090"/>
          </a:xfrm>
          <a:prstGeom prst="rect">
            <a:avLst/>
          </a:prstGeom>
        </p:spPr>
        <p:txBody>
          <a:bodyPr wrap="square">
            <a:spAutoFit/>
          </a:bodyPr>
          <a:lstStyle/>
          <a:p>
            <a:pPr algn="ctr">
              <a:lnSpc>
                <a:spcPct val="150000"/>
              </a:lnSpc>
              <a:spcAft>
                <a:spcPts val="750"/>
              </a:spcAft>
            </a:pPr>
            <a:r>
              <a:rPr lang="el-GR" b="1" dirty="0">
                <a:latin typeface="Calibri" panose="020F0502020204030204" pitchFamily="34" charset="0"/>
                <a:ea typeface="Times New Roman" panose="02020603050405020304" pitchFamily="18" charset="0"/>
                <a:cs typeface="Arial" panose="020B0604020202020204" pitchFamily="34" charset="0"/>
              </a:rPr>
              <a:t>Σκοπός</a:t>
            </a:r>
            <a:r>
              <a:rPr lang="el-GR" dirty="0">
                <a:latin typeface="Calibri" panose="020F0502020204030204" pitchFamily="34" charset="0"/>
                <a:ea typeface="Times New Roman" panose="02020603050405020304" pitchFamily="18" charset="0"/>
                <a:cs typeface="Arial" panose="020B0604020202020204" pitchFamily="34" charset="0"/>
              </a:rPr>
              <a:t> του Συνδέσμου είναι η </a:t>
            </a:r>
            <a:r>
              <a:rPr lang="el-GR" b="1" dirty="0">
                <a:latin typeface="Calibri" panose="020F0502020204030204" pitchFamily="34" charset="0"/>
                <a:ea typeface="Times New Roman" panose="02020603050405020304" pitchFamily="18" charset="0"/>
                <a:cs typeface="Arial" panose="020B0604020202020204" pitchFamily="34" charset="0"/>
              </a:rPr>
              <a:t>κοινή ανάπτυξη </a:t>
            </a:r>
            <a:r>
              <a:rPr lang="el-GR" dirty="0">
                <a:latin typeface="Calibri" panose="020F0502020204030204" pitchFamily="34" charset="0"/>
                <a:ea typeface="Times New Roman" panose="02020603050405020304" pitchFamily="18" charset="0"/>
                <a:cs typeface="Arial" panose="020B0604020202020204" pitchFamily="34" charset="0"/>
              </a:rPr>
              <a:t>των</a:t>
            </a:r>
            <a:r>
              <a:rPr lang="el-GR" b="1" dirty="0">
                <a:latin typeface="Calibri" panose="020F0502020204030204" pitchFamily="34" charset="0"/>
                <a:ea typeface="Times New Roman" panose="02020603050405020304" pitchFamily="18" charset="0"/>
                <a:cs typeface="Arial" panose="020B0604020202020204" pitchFamily="34" charset="0"/>
              </a:rPr>
              <a:t> δήμων </a:t>
            </a:r>
            <a:r>
              <a:rPr lang="el-GR" dirty="0">
                <a:latin typeface="Calibri" panose="020F0502020204030204" pitchFamily="34" charset="0"/>
                <a:ea typeface="Times New Roman" panose="02020603050405020304" pitchFamily="18" charset="0"/>
                <a:cs typeface="Arial" panose="020B0604020202020204" pitchFamily="34" charset="0"/>
              </a:rPr>
              <a:t>του</a:t>
            </a:r>
            <a:r>
              <a:rPr lang="el-GR" b="1" dirty="0">
                <a:latin typeface="Calibri" panose="020F0502020204030204" pitchFamily="34" charset="0"/>
                <a:ea typeface="Times New Roman" panose="02020603050405020304" pitchFamily="18" charset="0"/>
                <a:cs typeface="Arial" panose="020B0604020202020204" pitchFamily="34" charset="0"/>
              </a:rPr>
              <a:t> παραλιακού μετώπου </a:t>
            </a:r>
            <a:r>
              <a:rPr lang="el-GR" dirty="0">
                <a:latin typeface="Calibri" panose="020F0502020204030204" pitchFamily="34" charset="0"/>
                <a:ea typeface="Times New Roman" panose="02020603050405020304" pitchFamily="18" charset="0"/>
                <a:cs typeface="Arial" panose="020B0604020202020204" pitchFamily="34" charset="0"/>
              </a:rPr>
              <a:t>και η </a:t>
            </a:r>
            <a:r>
              <a:rPr lang="el-GR" b="1" dirty="0">
                <a:latin typeface="Calibri" panose="020F0502020204030204" pitchFamily="34" charset="0"/>
                <a:ea typeface="Times New Roman" panose="02020603050405020304" pitchFamily="18" charset="0"/>
                <a:cs typeface="Arial" panose="020B0604020202020204" pitchFamily="34" charset="0"/>
              </a:rPr>
              <a:t>αναβάθμισή</a:t>
            </a:r>
            <a:r>
              <a:rPr lang="el-GR" dirty="0">
                <a:latin typeface="Calibri" panose="020F0502020204030204" pitchFamily="34" charset="0"/>
                <a:ea typeface="Times New Roman" panose="02020603050405020304" pitchFamily="18" charset="0"/>
                <a:cs typeface="Arial" panose="020B0604020202020204" pitchFamily="34" charset="0"/>
              </a:rPr>
              <a:t> </a:t>
            </a:r>
            <a:r>
              <a:rPr lang="el-GR" b="1" dirty="0">
                <a:latin typeface="Calibri" panose="020F0502020204030204" pitchFamily="34" charset="0"/>
                <a:ea typeface="Times New Roman" panose="02020603050405020304" pitchFamily="18" charset="0"/>
                <a:cs typeface="Arial" panose="020B0604020202020204" pitchFamily="34" charset="0"/>
              </a:rPr>
              <a:t>τους</a:t>
            </a:r>
            <a:r>
              <a:rPr lang="el-GR" dirty="0">
                <a:latin typeface="Calibri" panose="020F0502020204030204" pitchFamily="34" charset="0"/>
                <a:ea typeface="Times New Roman" panose="02020603050405020304" pitchFamily="18" charset="0"/>
                <a:cs typeface="Arial" panose="020B0604020202020204" pitchFamily="34" charset="0"/>
              </a:rPr>
              <a:t>. </a:t>
            </a:r>
          </a:p>
          <a:p>
            <a:pPr>
              <a:lnSpc>
                <a:spcPct val="150000"/>
              </a:lnSpc>
              <a:spcAft>
                <a:spcPts val="750"/>
              </a:spcAft>
            </a:pPr>
            <a:endParaRPr lang="el-GR" sz="1500" dirty="0">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750"/>
              </a:spcAft>
            </a:pPr>
            <a:r>
              <a:rPr lang="el-GR" dirty="0">
                <a:latin typeface="Calibri" panose="020F0502020204030204" pitchFamily="34" charset="0"/>
                <a:ea typeface="Times New Roman" panose="02020603050405020304" pitchFamily="18" charset="0"/>
                <a:cs typeface="Arial" panose="020B0604020202020204" pitchFamily="34" charset="0"/>
              </a:rPr>
              <a:t>Πιο συγκεκριμένα, οι </a:t>
            </a:r>
            <a:r>
              <a:rPr lang="el-GR" b="1" dirty="0">
                <a:latin typeface="Calibri" panose="020F0502020204030204" pitchFamily="34" charset="0"/>
                <a:ea typeface="Times New Roman" panose="02020603050405020304" pitchFamily="18" charset="0"/>
                <a:cs typeface="Arial" panose="020B0604020202020204" pitchFamily="34" charset="0"/>
              </a:rPr>
              <a:t>στόχοι</a:t>
            </a:r>
            <a:r>
              <a:rPr lang="el-GR" dirty="0">
                <a:latin typeface="Calibri" panose="020F0502020204030204" pitchFamily="34" charset="0"/>
                <a:ea typeface="Times New Roman" panose="02020603050405020304" pitchFamily="18" charset="0"/>
                <a:cs typeface="Arial" panose="020B0604020202020204" pitchFamily="34" charset="0"/>
              </a:rPr>
              <a:t> του </a:t>
            </a:r>
            <a:r>
              <a:rPr lang="el-GR" b="1" dirty="0" err="1">
                <a:latin typeface="Calibri" panose="020F0502020204030204" pitchFamily="34" charset="0"/>
                <a:ea typeface="Times New Roman" panose="02020603050405020304" pitchFamily="18" charset="0"/>
                <a:cs typeface="Arial" panose="020B0604020202020204" pitchFamily="34" charset="0"/>
              </a:rPr>
              <a:t>Συ.Δ.Ν.Α</a:t>
            </a:r>
            <a:r>
              <a:rPr lang="el-GR" b="1" dirty="0">
                <a:latin typeface="Calibri" panose="020F0502020204030204" pitchFamily="34" charset="0"/>
                <a:ea typeface="Times New Roman" panose="02020603050405020304" pitchFamily="18" charset="0"/>
                <a:cs typeface="Arial" panose="020B0604020202020204" pitchFamily="34" charset="0"/>
              </a:rPr>
              <a:t>.</a:t>
            </a:r>
            <a:r>
              <a:rPr lang="el-GR" dirty="0">
                <a:latin typeface="Calibri" panose="020F0502020204030204" pitchFamily="34" charset="0"/>
                <a:ea typeface="Times New Roman" panose="02020603050405020304" pitchFamily="18" charset="0"/>
                <a:cs typeface="Arial" panose="020B0604020202020204" pitchFamily="34" charset="0"/>
              </a:rPr>
              <a:t> είναι: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750"/>
              </a:spcAft>
            </a:pPr>
            <a:r>
              <a:rPr lang="el-GR" dirty="0">
                <a:latin typeface="Calibri" panose="020F0502020204030204" pitchFamily="34" charset="0"/>
                <a:ea typeface="Times New Roman" panose="02020603050405020304" pitchFamily="18" charset="0"/>
                <a:cs typeface="Arial" panose="020B0604020202020204" pitchFamily="34" charset="0"/>
              </a:rPr>
              <a:t>1. Ο κοινός προγραμματισμός και η εκτέλεση έργων διαδημοτικού χαρακτήρα, με αξιοποίηση όλων των χρηματοδοτικών δυνατοτήτων σε εθνικό, κοινοτικό και διεθνές επίπεδο.</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2. Η οικονομική ανάπτυξη της περιοχής.</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3. Η εκπόνηση μελετών και η ανάπτυξη ερευνητικής δραστηριότητας.</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4. Η συνεργασία των δήμων για την αποτελεσματικότερη επιτέλεση του έργου τους.</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5. Η προστασία και η αναβάθμιση του περιβάλλοντος.</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6. Η σύνδεση του αστικού ιστού με το παραλιακό μέτωπο των πόλεων.</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7. Η ανάδειξη ιστορικών γεγονότων, τοπίων και μνημείων.</a:t>
            </a:r>
            <a:br>
              <a:rPr lang="el-GR" dirty="0">
                <a:latin typeface="Calibri" panose="020F0502020204030204" pitchFamily="34" charset="0"/>
                <a:ea typeface="Times New Roman" panose="02020603050405020304" pitchFamily="18" charset="0"/>
                <a:cs typeface="Arial" panose="020B0604020202020204" pitchFamily="34" charset="0"/>
              </a:rPr>
            </a:br>
            <a:r>
              <a:rPr lang="el-GR" dirty="0">
                <a:latin typeface="Calibri" panose="020F0502020204030204" pitchFamily="34" charset="0"/>
                <a:ea typeface="Times New Roman" panose="02020603050405020304" pitchFamily="18" charset="0"/>
                <a:cs typeface="Arial" panose="020B0604020202020204" pitchFamily="34" charset="0"/>
              </a:rPr>
              <a:t>8. Η δυναμική διεκδίκηση του μέγιστου δυνατού οφέλους για το κοινωνικό σύνολο.</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25996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1103087" y="1259021"/>
            <a:ext cx="9695542" cy="4708981"/>
          </a:xfrm>
          <a:prstGeom prst="rect">
            <a:avLst/>
          </a:prstGeom>
        </p:spPr>
        <p:txBody>
          <a:bodyPr wrap="square">
            <a:spAutoFit/>
          </a:bodyPr>
          <a:lstStyle/>
          <a:p>
            <a:pPr algn="ctr">
              <a:lnSpc>
                <a:spcPct val="150000"/>
              </a:lnSpc>
              <a:spcAft>
                <a:spcPts val="0"/>
              </a:spcAft>
            </a:pPr>
            <a:r>
              <a:rPr lang="el-GR" sz="2000" dirty="0">
                <a:latin typeface="Calibri" panose="020F0502020204030204" pitchFamily="34" charset="0"/>
                <a:ea typeface="Calibri" panose="020F0502020204030204" pitchFamily="34" charset="0"/>
                <a:cs typeface="Arial" panose="020B0604020202020204" pitchFamily="34" charset="0"/>
              </a:rPr>
              <a:t>Οι τρεις δήμοι έχουν </a:t>
            </a:r>
            <a:r>
              <a:rPr lang="el-GR" sz="2000" b="1" dirty="0">
                <a:latin typeface="Calibri" panose="020F0502020204030204" pitchFamily="34" charset="0"/>
                <a:ea typeface="Calibri" panose="020F0502020204030204" pitchFamily="34" charset="0"/>
                <a:cs typeface="Arial" panose="020B0604020202020204" pitchFamily="34" charset="0"/>
              </a:rPr>
              <a:t>ενώσει</a:t>
            </a:r>
            <a:r>
              <a:rPr lang="el-GR" sz="2000" dirty="0">
                <a:latin typeface="Calibri" panose="020F0502020204030204" pitchFamily="34" charset="0"/>
                <a:ea typeface="Calibri" panose="020F0502020204030204" pitchFamily="34" charset="0"/>
                <a:cs typeface="Arial" panose="020B0604020202020204" pitchFamily="34" charset="0"/>
              </a:rPr>
              <a:t> τις </a:t>
            </a:r>
            <a:r>
              <a:rPr lang="el-GR" sz="2000" b="1" dirty="0">
                <a:latin typeface="Calibri" panose="020F0502020204030204" pitchFamily="34" charset="0"/>
                <a:ea typeface="Calibri" panose="020F0502020204030204" pitchFamily="34" charset="0"/>
                <a:cs typeface="Arial" panose="020B0604020202020204" pitchFamily="34" charset="0"/>
              </a:rPr>
              <a:t>δυνάμεις</a:t>
            </a:r>
            <a:r>
              <a:rPr lang="el-GR" sz="2000" dirty="0">
                <a:latin typeface="Calibri" panose="020F0502020204030204" pitchFamily="34" charset="0"/>
                <a:ea typeface="Calibri" panose="020F0502020204030204" pitchFamily="34" charset="0"/>
                <a:cs typeface="Arial" panose="020B0604020202020204" pitchFamily="34" charset="0"/>
              </a:rPr>
              <a:t> τους και </a:t>
            </a:r>
            <a:r>
              <a:rPr lang="el-GR" sz="2000" b="1" dirty="0">
                <a:latin typeface="Calibri" panose="020F0502020204030204" pitchFamily="34" charset="0"/>
                <a:ea typeface="Calibri" panose="020F0502020204030204" pitchFamily="34" charset="0"/>
                <a:cs typeface="Arial" panose="020B0604020202020204" pitchFamily="34" charset="0"/>
              </a:rPr>
              <a:t>συνεργάζονται</a:t>
            </a:r>
            <a:r>
              <a:rPr lang="el-GR" sz="2000" dirty="0">
                <a:latin typeface="Calibri" panose="020F0502020204030204" pitchFamily="34" charset="0"/>
                <a:ea typeface="Calibri" panose="020F0502020204030204" pitchFamily="34" charset="0"/>
                <a:cs typeface="Arial" panose="020B0604020202020204" pitchFamily="34" charset="0"/>
              </a:rPr>
              <a:t> </a:t>
            </a:r>
            <a:r>
              <a:rPr lang="el-GR" sz="2000" b="1" dirty="0">
                <a:latin typeface="Calibri" panose="020F0502020204030204" pitchFamily="34" charset="0"/>
                <a:ea typeface="Calibri" panose="020F0502020204030204" pitchFamily="34" charset="0"/>
                <a:cs typeface="Arial" panose="020B0604020202020204" pitchFamily="34" charset="0"/>
              </a:rPr>
              <a:t>στενά</a:t>
            </a:r>
            <a:r>
              <a:rPr lang="el-GR" sz="2000" dirty="0">
                <a:latin typeface="Calibri" panose="020F0502020204030204" pitchFamily="34" charset="0"/>
                <a:ea typeface="Calibri" panose="020F0502020204030204" pitchFamily="34" charset="0"/>
                <a:cs typeface="Arial" panose="020B0604020202020204" pitchFamily="34" charset="0"/>
              </a:rPr>
              <a:t>, με </a:t>
            </a:r>
            <a:r>
              <a:rPr lang="el-GR" sz="2000" b="1" dirty="0">
                <a:latin typeface="Calibri" panose="020F0502020204030204" pitchFamily="34" charset="0"/>
                <a:ea typeface="Calibri" panose="020F0502020204030204" pitchFamily="34" charset="0"/>
                <a:cs typeface="Arial" panose="020B0604020202020204" pitchFamily="34" charset="0"/>
              </a:rPr>
              <a:t>πρώτο στόχο </a:t>
            </a:r>
            <a:r>
              <a:rPr lang="el-GR" sz="2000" dirty="0">
                <a:latin typeface="Calibri" panose="020F0502020204030204" pitchFamily="34" charset="0"/>
                <a:ea typeface="Calibri" panose="020F0502020204030204" pitchFamily="34" charset="0"/>
                <a:cs typeface="Arial" panose="020B0604020202020204" pitchFamily="34" charset="0"/>
              </a:rPr>
              <a:t>να </a:t>
            </a:r>
            <a:r>
              <a:rPr lang="el-GR" sz="2000" b="1" dirty="0">
                <a:latin typeface="Calibri" panose="020F0502020204030204" pitchFamily="34" charset="0"/>
                <a:ea typeface="Calibri" panose="020F0502020204030204" pitchFamily="34" charset="0"/>
                <a:cs typeface="Arial" panose="020B0604020202020204" pitchFamily="34" charset="0"/>
              </a:rPr>
              <a:t>υλοποιήσουν δράσεις </a:t>
            </a:r>
            <a:r>
              <a:rPr lang="el-GR" sz="2000" dirty="0">
                <a:latin typeface="Calibri" panose="020F0502020204030204" pitchFamily="34" charset="0"/>
                <a:ea typeface="Calibri" panose="020F0502020204030204" pitchFamily="34" charset="0"/>
                <a:cs typeface="Arial" panose="020B0604020202020204" pitchFamily="34" charset="0"/>
              </a:rPr>
              <a:t>για </a:t>
            </a:r>
          </a:p>
          <a:p>
            <a:pPr algn="ctr">
              <a:lnSpc>
                <a:spcPct val="150000"/>
              </a:lnSpc>
              <a:spcAft>
                <a:spcPts val="0"/>
              </a:spcAft>
            </a:pPr>
            <a:r>
              <a:rPr lang="el-GR" sz="2000" dirty="0">
                <a:latin typeface="Calibri" panose="020F0502020204030204" pitchFamily="34" charset="0"/>
                <a:ea typeface="Calibri" panose="020F0502020204030204" pitchFamily="34" charset="0"/>
                <a:cs typeface="Arial" panose="020B0604020202020204" pitchFamily="34" charset="0"/>
              </a:rPr>
              <a:t>«</a:t>
            </a:r>
            <a:r>
              <a:rPr lang="el-GR" sz="2000" b="1" dirty="0">
                <a:latin typeface="Calibri" panose="020F0502020204030204" pitchFamily="34" charset="0"/>
                <a:ea typeface="Calibri" panose="020F0502020204030204" pitchFamily="34" charset="0"/>
                <a:cs typeface="Arial" panose="020B0604020202020204" pitchFamily="34" charset="0"/>
              </a:rPr>
              <a:t>Ολοκληρωμένες Χωρικές Επενδύσεις (Ο.Χ.Ε.) Βιώσιμης Αστικής Ανάπτυξης (Β.Α.Α.)</a:t>
            </a:r>
            <a:r>
              <a:rPr lang="el-GR" sz="2000" dirty="0">
                <a:latin typeface="Calibri" panose="020F0502020204030204" pitchFamily="34" charset="0"/>
                <a:ea typeface="Calibri" panose="020F0502020204030204" pitchFamily="34" charset="0"/>
                <a:cs typeface="Arial" panose="020B0604020202020204" pitchFamily="34" charset="0"/>
              </a:rPr>
              <a:t>» στο πλαίσιο του Περιφερειακού Επιχειρησιακού Προγράμματος «ΑΤΤΙΚΗ 2014–2020». </a:t>
            </a: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l-GR" sz="2000" dirty="0">
                <a:latin typeface="Calibri" panose="020F0502020204030204" pitchFamily="34" charset="0"/>
                <a:ea typeface="Calibri" panose="020F0502020204030204" pitchFamily="34" charset="0"/>
                <a:cs typeface="Arial" panose="020B0604020202020204" pitchFamily="34" charset="0"/>
              </a:rPr>
              <a:t>Η σχετική πρόταση υπεβλήθη το 2017 και το ίδιο έτος </a:t>
            </a:r>
            <a:r>
              <a:rPr lang="el-GR" sz="2000" b="1" dirty="0">
                <a:latin typeface="Calibri" panose="020F0502020204030204" pitchFamily="34" charset="0"/>
                <a:ea typeface="Calibri" panose="020F0502020204030204" pitchFamily="34" charset="0"/>
                <a:cs typeface="Arial" panose="020B0604020202020204" pitchFamily="34" charset="0"/>
              </a:rPr>
              <a:t>εγκρίθηκε χρηματοδότηση 35.000.000 € </a:t>
            </a:r>
            <a:r>
              <a:rPr lang="el-GR" sz="2000" dirty="0">
                <a:latin typeface="Calibri" panose="020F0502020204030204" pitchFamily="34" charset="0"/>
                <a:ea typeface="Calibri" panose="020F0502020204030204" pitchFamily="34" charset="0"/>
                <a:cs typeface="Arial" panose="020B0604020202020204" pitchFamily="34" charset="0"/>
              </a:rPr>
              <a:t>προς τον </a:t>
            </a:r>
            <a:r>
              <a:rPr lang="el-GR" sz="2000" dirty="0" err="1">
                <a:latin typeface="Calibri" panose="020F0502020204030204" pitchFamily="34" charset="0"/>
                <a:ea typeface="Calibri" panose="020F0502020204030204" pitchFamily="34" charset="0"/>
                <a:cs typeface="Arial" panose="020B0604020202020204" pitchFamily="34" charset="0"/>
              </a:rPr>
              <a:t>ΣυΔ.Ν.Α</a:t>
            </a:r>
            <a:r>
              <a:rPr lang="el-GR" sz="2000" dirty="0">
                <a:latin typeface="Calibri" panose="020F0502020204030204" pitchFamily="34" charset="0"/>
                <a:ea typeface="Calibri" panose="020F0502020204030204" pitchFamily="34" charset="0"/>
                <a:cs typeface="Arial" panose="020B0604020202020204" pitchFamily="34" charset="0"/>
              </a:rPr>
              <a:t>. </a:t>
            </a:r>
          </a:p>
          <a:p>
            <a:pPr algn="ctr">
              <a:lnSpc>
                <a:spcPct val="150000"/>
              </a:lnSpc>
              <a:spcAft>
                <a:spcPts val="0"/>
              </a:spcAft>
            </a:pPr>
            <a:endParaRPr lang="el-GR" sz="20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l-GR" sz="2000" dirty="0">
                <a:latin typeface="Calibri" panose="020F0502020204030204" pitchFamily="34" charset="0"/>
                <a:ea typeface="Calibri" panose="020F0502020204030204" pitchFamily="34" charset="0"/>
                <a:cs typeface="ArialMT"/>
              </a:rPr>
              <a:t>Τα όργανα διοίκησης του </a:t>
            </a:r>
            <a:r>
              <a:rPr lang="el-GR" sz="2000" dirty="0" err="1">
                <a:latin typeface="Calibri" panose="020F0502020204030204" pitchFamily="34" charset="0"/>
                <a:ea typeface="Calibri" panose="020F0502020204030204" pitchFamily="34" charset="0"/>
                <a:cs typeface="ArialMT"/>
              </a:rPr>
              <a:t>Συ.Δ.Ν.Α</a:t>
            </a:r>
            <a:r>
              <a:rPr lang="el-GR" sz="2000" dirty="0">
                <a:latin typeface="Calibri" panose="020F0502020204030204" pitchFamily="34" charset="0"/>
                <a:ea typeface="Calibri" panose="020F0502020204030204" pitchFamily="34" charset="0"/>
                <a:cs typeface="ArialMT"/>
              </a:rPr>
              <a:t>. είναι το Διοικητικό Συμβούλιο, η Εκτελεστική Επιτροπή και ο Πρόεδρός του, όπως προβλέπονται στο άρθρο 246 του ν. 3463/2006.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13710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p:cNvPicPr>
            <a:picLocks noChangeAspect="1"/>
          </p:cNvPicPr>
          <p:nvPr/>
        </p:nvPicPr>
        <p:blipFill>
          <a:blip r:embed="rId3"/>
          <a:stretch>
            <a:fillRect/>
          </a:stretch>
        </p:blipFill>
        <p:spPr>
          <a:xfrm>
            <a:off x="0" y="0"/>
            <a:ext cx="12192000" cy="971550"/>
          </a:xfrm>
          <a:prstGeom prst="rect">
            <a:avLst/>
          </a:prstGeom>
        </p:spPr>
      </p:pic>
      <p:pic>
        <p:nvPicPr>
          <p:cNvPr id="10" name="Εικόνα 9"/>
          <p:cNvPicPr>
            <a:picLocks noChangeAspect="1"/>
          </p:cNvPicPr>
          <p:nvPr/>
        </p:nvPicPr>
        <p:blipFill>
          <a:blip r:embed="rId4"/>
          <a:stretch>
            <a:fillRect/>
          </a:stretch>
        </p:blipFill>
        <p:spPr>
          <a:xfrm>
            <a:off x="0" y="6280873"/>
            <a:ext cx="2649538" cy="577127"/>
          </a:xfrm>
          <a:prstGeom prst="rect">
            <a:avLst/>
          </a:prstGeom>
        </p:spPr>
      </p:pic>
      <p:cxnSp>
        <p:nvCxnSpPr>
          <p:cNvPr id="7" name="Ευθεία γραμμή σύνδεσης 6"/>
          <p:cNvCxnSpPr/>
          <p:nvPr/>
        </p:nvCxnSpPr>
        <p:spPr>
          <a:xfrm flipV="1">
            <a:off x="0" y="6255473"/>
            <a:ext cx="12192000" cy="2540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1863725" y="85665"/>
            <a:ext cx="8724900" cy="800219"/>
          </a:xfrm>
          <a:prstGeom prst="rect">
            <a:avLst/>
          </a:prstGeom>
          <a:noFill/>
        </p:spPr>
        <p:txBody>
          <a:bodyPr wrap="square" rtlCol="0">
            <a:spAutoFit/>
          </a:bodyPr>
          <a:lstStyle/>
          <a:p>
            <a:pPr algn="ctr"/>
            <a:r>
              <a:rPr lang="el-GR" sz="2300" b="1" dirty="0">
                <a:solidFill>
                  <a:schemeClr val="bg1"/>
                </a:solidFill>
              </a:rPr>
              <a:t>Ενημέρωση για την πρόοδο των δράσεων του </a:t>
            </a:r>
          </a:p>
          <a:p>
            <a:pPr algn="ctr"/>
            <a:r>
              <a:rPr lang="el-GR" sz="2300" b="1" dirty="0">
                <a:solidFill>
                  <a:schemeClr val="bg1"/>
                </a:solidFill>
              </a:rPr>
              <a:t>Συνδέσμου Δήμων Νότιας Αττικής</a:t>
            </a:r>
          </a:p>
        </p:txBody>
      </p:sp>
      <p:sp>
        <p:nvSpPr>
          <p:cNvPr id="2" name="Ορθογώνιο 1"/>
          <p:cNvSpPr/>
          <p:nvPr/>
        </p:nvSpPr>
        <p:spPr>
          <a:xfrm>
            <a:off x="268514" y="1220120"/>
            <a:ext cx="8585200" cy="5035353"/>
          </a:xfrm>
          <a:prstGeom prst="rect">
            <a:avLst/>
          </a:prstGeom>
        </p:spPr>
        <p:txBody>
          <a:bodyPr wrap="square">
            <a:spAutoFit/>
          </a:bodyPr>
          <a:lstStyle/>
          <a:p>
            <a:pPr algn="ctr">
              <a:lnSpc>
                <a:spcPct val="150000"/>
              </a:lnSpc>
              <a:spcAft>
                <a:spcPts val="0"/>
              </a:spcAft>
            </a:pPr>
            <a:r>
              <a:rPr lang="el-GR" dirty="0">
                <a:latin typeface="Calibri" panose="020F0502020204030204" pitchFamily="34" charset="0"/>
                <a:ea typeface="Calibri" panose="020F0502020204030204" pitchFamily="34" charset="0"/>
                <a:cs typeface="ArialMT"/>
              </a:rPr>
              <a:t>Η Περιφέρεια Αττικής με την Απόφαση Περιφερειάρχη με </a:t>
            </a:r>
            <a:r>
              <a:rPr lang="el-GR" dirty="0" err="1">
                <a:latin typeface="Calibri" panose="020F0502020204030204" pitchFamily="34" charset="0"/>
                <a:ea typeface="Calibri" panose="020F0502020204030204" pitchFamily="34" charset="0"/>
                <a:cs typeface="ArialMT"/>
              </a:rPr>
              <a:t>αρ</a:t>
            </a:r>
            <a:r>
              <a:rPr lang="el-GR" dirty="0">
                <a:latin typeface="Calibri" panose="020F0502020204030204" pitchFamily="34" charset="0"/>
                <a:ea typeface="Calibri" panose="020F0502020204030204" pitchFamily="34" charset="0"/>
                <a:cs typeface="ArialMT"/>
              </a:rPr>
              <a:t>. 630/28-02-2018) (ΑΔΑ: 6Β2Ν7Λ7-ΠΥΧ) εγκρίνει τη Στρατηγική Βιώσιμης Αστικής Ανάπτυξης της «Αστικής Αρχής: Σύνδεσμος Δήμων Νότιας Αττικής (</a:t>
            </a:r>
            <a:r>
              <a:rPr lang="el-GR" dirty="0" err="1">
                <a:latin typeface="Calibri" panose="020F0502020204030204" pitchFamily="34" charset="0"/>
                <a:ea typeface="Calibri" panose="020F0502020204030204" pitchFamily="34" charset="0"/>
                <a:cs typeface="ArialMT"/>
              </a:rPr>
              <a:t>Συ.Δ.Ν.Α</a:t>
            </a:r>
            <a:r>
              <a:rPr lang="el-GR" dirty="0">
                <a:latin typeface="Calibri" panose="020F0502020204030204" pitchFamily="34" charset="0"/>
                <a:ea typeface="Calibri" panose="020F0502020204030204" pitchFamily="34" charset="0"/>
                <a:cs typeface="ArialMT"/>
              </a:rPr>
              <a:t>.)» με τίτλο: «Η μουσική και η ιστορία των δρόμων» η οποία συγχρηματοδοτείται από το Ε.Τ.Π.Α. και το Ε.Κ.Τ. και με την Απόφαση Περιφερειάρχη με </a:t>
            </a:r>
            <a:r>
              <a:rPr lang="el-GR" dirty="0" err="1">
                <a:latin typeface="Calibri" panose="020F0502020204030204" pitchFamily="34" charset="0"/>
                <a:ea typeface="Calibri" panose="020F0502020204030204" pitchFamily="34" charset="0"/>
                <a:cs typeface="ArialMT"/>
              </a:rPr>
              <a:t>αρ</a:t>
            </a:r>
            <a:r>
              <a:rPr lang="el-GR" dirty="0">
                <a:latin typeface="Calibri" panose="020F0502020204030204" pitchFamily="34" charset="0"/>
                <a:ea typeface="Calibri" panose="020F0502020204030204" pitchFamily="34" charset="0"/>
                <a:cs typeface="ArialMT"/>
              </a:rPr>
              <a:t>. 631/28-02-2018 (ΑΔΑ : 67ΚΜ7Λ7-3Κ2 και ΦΕΚ 841/Β/09-03-2018) ορίζει τη «Διεύθυνση Ενδιάμεσου Φορέα Διαχείρισης (ΕΦΔ) του </a:t>
            </a:r>
            <a:r>
              <a:rPr lang="el-GR" dirty="0" err="1">
                <a:latin typeface="Calibri" panose="020F0502020204030204" pitchFamily="34" charset="0"/>
                <a:ea typeface="Calibri" panose="020F0502020204030204" pitchFamily="34" charset="0"/>
                <a:cs typeface="ArialMT"/>
              </a:rPr>
              <a:t>Συ.Δ.Ν.Α</a:t>
            </a:r>
            <a:r>
              <a:rPr lang="el-GR" dirty="0">
                <a:latin typeface="Calibri" panose="020F0502020204030204" pitchFamily="34" charset="0"/>
                <a:ea typeface="Calibri" panose="020F0502020204030204" pitchFamily="34" charset="0"/>
                <a:cs typeface="ArialMT"/>
              </a:rPr>
              <a:t>.» ως Ενδιάμεσο Φορέα Διαχείρισης του Επιχειρησιακού Προγράμματος «Αττική» 2014-2020 και της αναθέτει αρμοδιότητες διαχείρισης της Ειδικής Υπηρεσίας Διαχείρισης του Επιχειρησιακού Προγράμματος «Αττική» 2014-2020 για πράξεις πλην Κρατικών Ενισχύσεων επιχειρηματικότητας της εγκεκριμένης Στρατηγικής Βιώσιμης Αστικής Ανάπτυξης με τίτλο: «Η μουσική και η ιστορία των δρόμων» του Επιχειρησιακού Προγράμματος «Αττική» 2014-2020.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5"/>
          <a:stretch>
            <a:fillRect/>
          </a:stretch>
        </p:blipFill>
        <p:spPr>
          <a:xfrm>
            <a:off x="9122228" y="1565636"/>
            <a:ext cx="2702638" cy="4095750"/>
          </a:xfrm>
          <a:prstGeom prst="rect">
            <a:avLst/>
          </a:prstGeom>
        </p:spPr>
      </p:pic>
      <p:sp>
        <p:nvSpPr>
          <p:cNvPr id="13" name="TextBox 12"/>
          <p:cNvSpPr txBox="1"/>
          <p:nvPr/>
        </p:nvSpPr>
        <p:spPr>
          <a:xfrm>
            <a:off x="4514335" y="6384770"/>
            <a:ext cx="7677665" cy="369332"/>
          </a:xfrm>
          <a:prstGeom prst="rect">
            <a:avLst/>
          </a:prstGeom>
          <a:noFill/>
        </p:spPr>
        <p:txBody>
          <a:bodyPr wrap="square" rtlCol="0">
            <a:spAutoFit/>
          </a:bodyPr>
          <a:lstStyle/>
          <a:p>
            <a:pPr lvl="5"/>
            <a:r>
              <a:rPr lang="el-GR" i="1" dirty="0" smtClean="0">
                <a:solidFill>
                  <a:schemeClr val="accent5">
                    <a:lumMod val="75000"/>
                  </a:schemeClr>
                </a:solidFill>
              </a:rPr>
              <a:t>Ενημέρωση Διοικητικού Συμβουλίου Δήμου Καλλιθέας</a:t>
            </a:r>
            <a:endParaRPr lang="el-GR" i="1" dirty="0">
              <a:solidFill>
                <a:schemeClr val="accent5">
                  <a:lumMod val="75000"/>
                </a:schemeClr>
              </a:solidFill>
            </a:endParaRPr>
          </a:p>
        </p:txBody>
      </p:sp>
    </p:spTree>
    <p:extLst>
      <p:ext uri="{BB962C8B-B14F-4D97-AF65-F5344CB8AC3E}">
        <p14:creationId xmlns:p14="http://schemas.microsoft.com/office/powerpoint/2010/main" val="42145368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1996</Words>
  <Application>Microsoft Office PowerPoint</Application>
  <PresentationFormat>Ευρεία οθόνη</PresentationFormat>
  <Paragraphs>353</Paragraphs>
  <Slides>31</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31</vt:i4>
      </vt:variant>
    </vt:vector>
  </HeadingPairs>
  <TitlesOfParts>
    <vt:vector size="37" baseType="lpstr">
      <vt:lpstr>Arial</vt:lpstr>
      <vt:lpstr>ArialMT</vt:lpstr>
      <vt:lpstr>Calibri</vt:lpstr>
      <vt:lpstr>Calibri Light</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Γιώργος Αθανασιάδης</cp:lastModifiedBy>
  <cp:revision>49</cp:revision>
  <cp:lastPrinted>2022-01-21T12:13:24Z</cp:lastPrinted>
  <dcterms:created xsi:type="dcterms:W3CDTF">2022-01-20T12:37:23Z</dcterms:created>
  <dcterms:modified xsi:type="dcterms:W3CDTF">2022-03-29T05:40:43Z</dcterms:modified>
</cp:coreProperties>
</file>